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83" r:id="rId3"/>
    <p:sldId id="272" r:id="rId4"/>
    <p:sldId id="285" r:id="rId5"/>
    <p:sldId id="284" r:id="rId6"/>
    <p:sldId id="270" r:id="rId7"/>
    <p:sldId id="292" r:id="rId8"/>
    <p:sldId id="293" r:id="rId9"/>
    <p:sldId id="279" r:id="rId10"/>
    <p:sldId id="282" r:id="rId11"/>
    <p:sldId id="280" r:id="rId12"/>
    <p:sldId id="281" r:id="rId13"/>
    <p:sldId id="271" r:id="rId14"/>
    <p:sldId id="286" r:id="rId15"/>
    <p:sldId id="287" r:id="rId16"/>
    <p:sldId id="288" r:id="rId17"/>
    <p:sldId id="290" r:id="rId18"/>
    <p:sldId id="291" r:id="rId19"/>
    <p:sldId id="289" r:id="rId20"/>
    <p:sldId id="277" r:id="rId21"/>
  </p:sldIdLst>
  <p:sldSz cx="20104100" cy="11309350"/>
  <p:notesSz cx="10002838" cy="688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7DC"/>
    <a:srgbClr val="139EB8"/>
    <a:srgbClr val="21BF9C"/>
    <a:srgbClr val="485E7B"/>
    <a:srgbClr val="9E5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7" autoAdjust="0"/>
    <p:restoredTop sz="93493" autoAdjust="0"/>
  </p:normalViewPr>
  <p:slideViewPr>
    <p:cSldViewPr>
      <p:cViewPr varScale="1">
        <p:scale>
          <a:sx n="64" d="100"/>
          <a:sy n="64" d="100"/>
        </p:scale>
        <p:origin x="1230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571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9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65695" y="0"/>
            <a:ext cx="4334774" cy="344864"/>
          </a:xfrm>
          <a:prstGeom prst="rect">
            <a:avLst/>
          </a:prstGeom>
        </p:spPr>
        <p:txBody>
          <a:bodyPr vert="horz" lIns="49140" tIns="24570" rIns="49140" bIns="24570" rtlCol="0"/>
          <a:lstStyle>
            <a:lvl1pPr algn="r">
              <a:defRPr sz="600"/>
            </a:lvl1pPr>
          </a:lstStyle>
          <a:p>
            <a:fld id="{86CABE91-59B2-094A-9192-38FAED5A29AC}" type="datetimeFigureOut">
              <a:rPr lang="pl-PL" smtClean="0"/>
              <a:t>08.10.2025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38463" y="860425"/>
            <a:ext cx="4125912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140" tIns="24570" rIns="49140" bIns="2457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9968" y="3311462"/>
            <a:ext cx="8002902" cy="2710607"/>
          </a:xfrm>
          <a:prstGeom prst="rect">
            <a:avLst/>
          </a:prstGeom>
        </p:spPr>
        <p:txBody>
          <a:bodyPr vert="horz" lIns="49140" tIns="24570" rIns="49140" bIns="2457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65695" y="6536950"/>
            <a:ext cx="4334774" cy="344863"/>
          </a:xfrm>
          <a:prstGeom prst="rect">
            <a:avLst/>
          </a:prstGeom>
        </p:spPr>
        <p:txBody>
          <a:bodyPr vert="horz" lIns="49140" tIns="24570" rIns="49140" bIns="24570" rtlCol="0" anchor="b"/>
          <a:lstStyle>
            <a:lvl1pPr algn="r">
              <a:defRPr sz="600"/>
            </a:lvl1pPr>
          </a:lstStyle>
          <a:p>
            <a:fld id="{806BC41F-D5FA-554E-B21A-8CB6C96C1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41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72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90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BC41F-D5FA-554E-B21A-8CB6C96C198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6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ula.edu.pl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 userDrawn="1"/>
        </p:nvGrpSpPr>
        <p:grpSpPr>
          <a:xfrm>
            <a:off x="1089087" y="9518223"/>
            <a:ext cx="7667563" cy="1183210"/>
            <a:chOff x="1089087" y="9518223"/>
            <a:chExt cx="7667563" cy="1183210"/>
          </a:xfrm>
        </p:grpSpPr>
        <p:sp>
          <p:nvSpPr>
            <p:cNvPr id="13" name="object 12"/>
            <p:cNvSpPr/>
            <p:nvPr userDrawn="1"/>
          </p:nvSpPr>
          <p:spPr>
            <a:xfrm>
              <a:off x="1089087" y="9518223"/>
              <a:ext cx="1036617" cy="11832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 txBox="1"/>
            <p:nvPr userDrawn="1"/>
          </p:nvSpPr>
          <p:spPr>
            <a:xfrm>
              <a:off x="2521254" y="9808990"/>
              <a:ext cx="6235396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1980"/>
                </a:lnSpc>
                <a:spcBef>
                  <a:spcPts val="95"/>
                </a:spcBef>
              </a:pPr>
              <a:r>
                <a:rPr sz="1650" b="1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Grupa Uczelni</a:t>
              </a:r>
              <a:r>
                <a:rPr sz="1650" b="1" spc="-6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b="1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Vistula</a:t>
              </a:r>
              <a:endParaRPr sz="1650" dirty="0">
                <a:latin typeface="Roboto Condensed"/>
                <a:cs typeface="Roboto Condensed"/>
              </a:endParaRPr>
            </a:p>
            <a:p>
              <a:pPr marL="12700">
                <a:lnSpc>
                  <a:spcPct val="100000"/>
                </a:lnSpc>
              </a:pPr>
              <a:r>
                <a:rPr sz="1650" spc="-1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Praktyczna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wiedza. Biznesowe podejście. Globalne</a:t>
              </a:r>
              <a:r>
                <a:rPr sz="1650" spc="80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 </a:t>
              </a:r>
              <a:r>
                <a:rPr sz="1650" spc="-5" dirty="0">
                  <a:solidFill>
                    <a:srgbClr val="59728E"/>
                  </a:solidFill>
                  <a:latin typeface="Roboto Condensed"/>
                  <a:cs typeface="Roboto Condensed"/>
                </a:rPr>
                <a:t>możliwości.</a:t>
              </a:r>
              <a:endParaRPr sz="1650" dirty="0">
                <a:latin typeface="Roboto Condensed"/>
                <a:cs typeface="Roboto Condensed"/>
              </a:endParaRPr>
            </a:p>
          </p:txBody>
        </p:sp>
      </p:grpSp>
      <p:sp>
        <p:nvSpPr>
          <p:cNvPr id="18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TYTUŁ - KLIKNIJ</a:t>
            </a:r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ĘK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8376708" y="0"/>
            <a:ext cx="11727391" cy="5654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 userDrawn="1"/>
        </p:nvSpPr>
        <p:spPr>
          <a:xfrm>
            <a:off x="8376708" y="5654278"/>
            <a:ext cx="11727391" cy="5654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 userDrawn="1"/>
        </p:nvSpPr>
        <p:spPr>
          <a:xfrm>
            <a:off x="973792" y="1164771"/>
            <a:ext cx="251460" cy="1581150"/>
          </a:xfrm>
          <a:custGeom>
            <a:avLst/>
            <a:gdLst/>
            <a:ahLst/>
            <a:cxnLst/>
            <a:rect l="l" t="t" r="r" b="b"/>
            <a:pathLst>
              <a:path w="251459" h="1581150">
                <a:moveTo>
                  <a:pt x="0" y="0"/>
                </a:moveTo>
                <a:lnTo>
                  <a:pt x="0" y="1581103"/>
                </a:lnTo>
                <a:lnTo>
                  <a:pt x="251301" y="1581103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164771"/>
            <a:ext cx="5472112" cy="3705744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WPISZ PODZIĘKOWANIE</a:t>
            </a:r>
          </a:p>
        </p:txBody>
      </p:sp>
      <p:sp>
        <p:nvSpPr>
          <p:cNvPr id="18" name="object 10"/>
          <p:cNvSpPr/>
          <p:nvPr userDrawn="1"/>
        </p:nvSpPr>
        <p:spPr>
          <a:xfrm>
            <a:off x="16771" y="9465945"/>
            <a:ext cx="8359937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9415216" y="84300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9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9421566" y="2986235"/>
            <a:ext cx="8269287" cy="1408078"/>
          </a:xfrm>
          <a:prstGeom prst="rect">
            <a:avLst/>
          </a:prstGeom>
        </p:spPr>
        <p:txBody>
          <a:bodyPr/>
          <a:lstStyle>
            <a:lvl1pPr>
              <a:defRPr sz="1950"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75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3"/>
          <p:cNvSpPr/>
          <p:nvPr userDrawn="1"/>
        </p:nvSpPr>
        <p:spPr>
          <a:xfrm>
            <a:off x="1089087" y="9518223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 txBox="1"/>
          <p:nvPr userDrawn="1"/>
        </p:nvSpPr>
        <p:spPr>
          <a:xfrm>
            <a:off x="2521254" y="9808990"/>
            <a:ext cx="59305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7300912" cy="1365250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WPISZ TYTUŁ </a:t>
            </a:r>
            <a:r>
              <a:rPr lang="mr-IN" dirty="0"/>
              <a:t>–</a:t>
            </a:r>
            <a:r>
              <a:rPr lang="pl-PL" dirty="0"/>
              <a:t> UKŁAD I</a:t>
            </a:r>
          </a:p>
        </p:txBody>
      </p:sp>
      <p:sp>
        <p:nvSpPr>
          <p:cNvPr id="19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196769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II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48375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7" y="3993628"/>
            <a:ext cx="6503113" cy="151575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UKLAD III</a:t>
            </a:r>
          </a:p>
        </p:txBody>
      </p:sp>
      <p:sp>
        <p:nvSpPr>
          <p:cNvPr id="15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5509691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225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1996010"/>
            <a:ext cx="6005512" cy="136525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- UKLAD IV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9538" y="3360738"/>
            <a:ext cx="60055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423650" y="1996010"/>
            <a:ext cx="6503113" cy="15160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4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I WPISZ TYTUŁ </a:t>
            </a:r>
            <a:r>
              <a:rPr lang="mr-IN" dirty="0"/>
              <a:t>–</a:t>
            </a:r>
            <a:r>
              <a:rPr lang="pl-PL" dirty="0"/>
              <a:t> UKŁAD V</a:t>
            </a:r>
          </a:p>
        </p:txBody>
      </p:sp>
      <p:sp>
        <p:nvSpPr>
          <p:cNvPr id="14" name="Symbol zastępczy tekstu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423651" y="3512073"/>
            <a:ext cx="7300912" cy="2312987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000" b="1" i="0">
                <a:solidFill>
                  <a:schemeClr val="bg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Dodaj tekst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722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243013" y="2671667"/>
            <a:ext cx="827563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058386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 userDrawn="1"/>
        </p:nvSpPr>
        <p:spPr>
          <a:xfrm>
            <a:off x="2533954" y="10123116"/>
            <a:ext cx="59940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5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27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8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 txBox="1"/>
          <p:nvPr userDrawn="1"/>
        </p:nvSpPr>
        <p:spPr>
          <a:xfrm>
            <a:off x="2533954" y="10123116"/>
            <a:ext cx="61464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2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4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5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Holder 2"/>
          <p:cNvSpPr>
            <a:spLocks noGrp="1"/>
          </p:cNvSpPr>
          <p:nvPr userDrawn="1">
            <p:ph type="title"/>
          </p:nvPr>
        </p:nvSpPr>
        <p:spPr>
          <a:xfrm>
            <a:off x="1243806" y="1119286"/>
            <a:ext cx="17615694" cy="607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7" name="Symbol zastępczy tekstu 7"/>
          <p:cNvSpPr>
            <a:spLocks noGrp="1"/>
          </p:cNvSpPr>
          <p:nvPr userDrawn="1">
            <p:ph type="body" sz="quarter" idx="10"/>
          </p:nvPr>
        </p:nvSpPr>
        <p:spPr>
          <a:xfrm>
            <a:off x="1243013" y="1843871"/>
            <a:ext cx="17616487" cy="1408078"/>
          </a:xfrm>
          <a:prstGeom prst="rect">
            <a:avLst/>
          </a:prstGeom>
        </p:spPr>
        <p:txBody>
          <a:bodyPr/>
          <a:lstStyle>
            <a:lvl1pPr>
              <a:defRPr sz="1950" b="1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9" name="Symbol zastępczy tekstu 18"/>
          <p:cNvSpPr>
            <a:spLocks noGrp="1"/>
          </p:cNvSpPr>
          <p:nvPr userDrawn="1">
            <p:ph type="body" sz="quarter" idx="11"/>
          </p:nvPr>
        </p:nvSpPr>
        <p:spPr>
          <a:xfrm>
            <a:off x="124301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 userDrawn="1">
            <p:ph type="body" sz="quarter" idx="12"/>
          </p:nvPr>
        </p:nvSpPr>
        <p:spPr>
          <a:xfrm>
            <a:off x="10583863" y="3368675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wykre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243806" y="1119286"/>
            <a:ext cx="8274844" cy="724585"/>
          </a:xfrm>
          <a:prstGeom prst="rect">
            <a:avLst/>
          </a:prstGeom>
        </p:spPr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1pPr>
          </a:lstStyle>
          <a:p>
            <a:endParaRPr/>
          </a:p>
        </p:txBody>
      </p:sp>
      <p:sp>
        <p:nvSpPr>
          <p:cNvPr id="11" name="object 9"/>
          <p:cNvSpPr/>
          <p:nvPr userDrawn="1"/>
        </p:nvSpPr>
        <p:spPr>
          <a:xfrm>
            <a:off x="973792" y="1239700"/>
            <a:ext cx="167640" cy="367030"/>
          </a:xfrm>
          <a:custGeom>
            <a:avLst/>
            <a:gdLst/>
            <a:ahLst/>
            <a:cxnLst/>
            <a:rect l="l" t="t" r="r" b="b"/>
            <a:pathLst>
              <a:path w="167640" h="367030">
                <a:moveTo>
                  <a:pt x="0" y="0"/>
                </a:moveTo>
                <a:lnTo>
                  <a:pt x="0" y="366480"/>
                </a:lnTo>
                <a:lnTo>
                  <a:pt x="167534" y="366480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 userDrawn="1"/>
        </p:nvSpPr>
        <p:spPr>
          <a:xfrm>
            <a:off x="0" y="9465680"/>
            <a:ext cx="18240375" cy="1843405"/>
          </a:xfrm>
          <a:custGeom>
            <a:avLst/>
            <a:gdLst/>
            <a:ahLst/>
            <a:cxnLst/>
            <a:rect l="l" t="t" r="r" b="b"/>
            <a:pathLst>
              <a:path w="18240375" h="1843404">
                <a:moveTo>
                  <a:pt x="0" y="1842875"/>
                </a:moveTo>
                <a:lnTo>
                  <a:pt x="18240282" y="1842875"/>
                </a:lnTo>
                <a:lnTo>
                  <a:pt x="18240282" y="0"/>
                </a:lnTo>
                <a:lnTo>
                  <a:pt x="0" y="0"/>
                </a:lnTo>
                <a:lnTo>
                  <a:pt x="0" y="1842875"/>
                </a:lnTo>
                <a:close/>
              </a:path>
            </a:pathLst>
          </a:custGeom>
          <a:solidFill>
            <a:srgbClr val="F4F4F4">
              <a:alpha val="846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 userDrawn="1"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 txBox="1"/>
          <p:nvPr userDrawn="1"/>
        </p:nvSpPr>
        <p:spPr>
          <a:xfrm>
            <a:off x="2533954" y="10123116"/>
            <a:ext cx="6375096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17" name="object 13"/>
          <p:cNvSpPr/>
          <p:nvPr userDrawn="1"/>
        </p:nvSpPr>
        <p:spPr>
          <a:xfrm>
            <a:off x="18240281" y="9444739"/>
            <a:ext cx="1864360" cy="1864360"/>
          </a:xfrm>
          <a:custGeom>
            <a:avLst/>
            <a:gdLst/>
            <a:ahLst/>
            <a:cxnLst/>
            <a:rect l="l" t="t" r="r" b="b"/>
            <a:pathLst>
              <a:path w="1864359" h="1864359">
                <a:moveTo>
                  <a:pt x="0" y="0"/>
                </a:moveTo>
                <a:lnTo>
                  <a:pt x="1863817" y="0"/>
                </a:lnTo>
                <a:lnTo>
                  <a:pt x="1863817" y="1863817"/>
                </a:lnTo>
                <a:lnTo>
                  <a:pt x="0" y="1863817"/>
                </a:lnTo>
                <a:lnTo>
                  <a:pt x="0" y="0"/>
                </a:lnTo>
                <a:close/>
              </a:path>
            </a:pathLst>
          </a:custGeom>
          <a:solidFill>
            <a:srgbClr val="485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 userDrawn="1"/>
        </p:nvSpPr>
        <p:spPr>
          <a:xfrm>
            <a:off x="18729757" y="10133587"/>
            <a:ext cx="88540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fld id="{DC201D2C-EC4B-D84C-B923-C07FC19B6A48}" type="slidenum">
              <a:rPr lang="pl-PL" sz="2800" b="1" smtClean="0">
                <a:solidFill>
                  <a:srgbClr val="FFFFFF"/>
                </a:solidFill>
                <a:latin typeface="Roboto Condensed"/>
                <a:cs typeface="Roboto Condensed"/>
              </a:rPr>
              <a:pPr algn="ctr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sz="2800" dirty="0">
              <a:latin typeface="Roboto Condensed"/>
              <a:cs typeface="Roboto Condensed"/>
            </a:endParaRPr>
          </a:p>
        </p:txBody>
      </p:sp>
      <p:sp>
        <p:nvSpPr>
          <p:cNvPr id="19" name="object 15"/>
          <p:cNvSpPr txBox="1"/>
          <p:nvPr userDrawn="1"/>
        </p:nvSpPr>
        <p:spPr>
          <a:xfrm>
            <a:off x="14355584" y="10123116"/>
            <a:ext cx="3215640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Czytaj więcej</a:t>
            </a:r>
            <a:r>
              <a:rPr sz="1650" b="1" spc="-5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na: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  <a:hlinkClick r:id="rId3"/>
              </a:rPr>
              <a:t>www.vistula.edu.pl</a:t>
            </a: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endParaRPr sz="1650" dirty="0">
              <a:latin typeface="Roboto Condensed"/>
              <a:cs typeface="Roboto Condensed"/>
            </a:endParaRPr>
          </a:p>
        </p:txBody>
      </p:sp>
      <p:sp>
        <p:nvSpPr>
          <p:cNvPr id="20" name="object 16"/>
          <p:cNvSpPr/>
          <p:nvPr userDrawn="1"/>
        </p:nvSpPr>
        <p:spPr>
          <a:xfrm>
            <a:off x="13910571" y="10167229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544"/>
                </a:lnTo>
              </a:path>
            </a:pathLst>
          </a:custGeom>
          <a:ln w="10470">
            <a:solidFill>
              <a:srgbClr val="139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2"/>
          </p:nvPr>
        </p:nvSpPr>
        <p:spPr>
          <a:xfrm>
            <a:off x="1243013" y="2694573"/>
            <a:ext cx="8275637" cy="2154436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1pPr>
            <a:lvl2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2pPr>
            <a:lvl3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3pPr>
            <a:lvl4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4pPr>
            <a:lvl5pPr>
              <a:defRPr sz="2800" b="0" i="0">
                <a:latin typeface="Roboto Condensed" charset="0"/>
                <a:ea typeface="Roboto Condensed" charset="0"/>
                <a:cs typeface="Roboto Condensed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wykresu 21"/>
          <p:cNvSpPr>
            <a:spLocks noGrp="1"/>
          </p:cNvSpPr>
          <p:nvPr>
            <p:ph type="chart" sz="quarter" idx="13"/>
          </p:nvPr>
        </p:nvSpPr>
        <p:spPr>
          <a:xfrm>
            <a:off x="9975850" y="1119188"/>
            <a:ext cx="9639300" cy="7888287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1" r:id="rId8"/>
    <p:sldLayoutId id="2147483663" r:id="rId9"/>
    <p:sldLayoutId id="2147483672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OMpctOOjk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pl/web/kgp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cydent.cert.pl/#!/lang=pl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poradnikbezpieczenstw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stula.edu.pl/student/bezpieczna-vistul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593850" y="2254796"/>
            <a:ext cx="5410200" cy="3399879"/>
          </a:xfrm>
        </p:spPr>
        <p:txBody>
          <a:bodyPr/>
          <a:lstStyle/>
          <a:p>
            <a:r>
              <a:rPr lang="pl-PL" sz="5400" dirty="0"/>
              <a:t>BEZPIECZ</a:t>
            </a:r>
            <a:r>
              <a:rPr lang="en-US" sz="5400" dirty="0"/>
              <a:t>N</a:t>
            </a:r>
            <a:r>
              <a:rPr lang="pl-PL" sz="5400" dirty="0"/>
              <a:t>A</a:t>
            </a:r>
          </a:p>
          <a:p>
            <a:r>
              <a:rPr lang="pl-PL" sz="5400" dirty="0"/>
              <a:t>VISTULA-PORADNIK BEZPIECZEŃSTWA</a:t>
            </a:r>
          </a:p>
          <a:p>
            <a:endParaRPr lang="pl-PL" dirty="0"/>
          </a:p>
        </p:txBody>
      </p:sp>
      <p:sp>
        <p:nvSpPr>
          <p:cNvPr id="5" name="object 3"/>
          <p:cNvSpPr/>
          <p:nvPr/>
        </p:nvSpPr>
        <p:spPr>
          <a:xfrm>
            <a:off x="973792" y="2120354"/>
            <a:ext cx="315258" cy="2238921"/>
          </a:xfrm>
          <a:custGeom>
            <a:avLst/>
            <a:gdLst/>
            <a:ahLst/>
            <a:cxnLst/>
            <a:rect l="l" t="t" r="r" b="b"/>
            <a:pathLst>
              <a:path w="251459" h="3581400">
                <a:moveTo>
                  <a:pt x="0" y="0"/>
                </a:moveTo>
                <a:lnTo>
                  <a:pt x="0" y="3581042"/>
                </a:lnTo>
                <a:lnTo>
                  <a:pt x="251301" y="3581042"/>
                </a:lnTo>
                <a:lnTo>
                  <a:pt x="251301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>
              <a:solidFill>
                <a:srgbClr val="139EB8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1B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5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6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253A1C5-27EF-ACEB-4EFB-DF8580BB4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6194" y="396875"/>
            <a:ext cx="17511712" cy="3063875"/>
          </a:xfrm>
        </p:spPr>
        <p:txBody>
          <a:bodyPr/>
          <a:lstStyle/>
          <a:p>
            <a:r>
              <a:rPr lang="pl-PL" sz="3600" dirty="0"/>
              <a:t>Oprócz alarmu akustycznego rozporządzenie Ministra Spraw Wewnętrznych i Administracji z 14.05.2025 r. dopuszcza także użycie alarmu wizualnego w formie</a:t>
            </a:r>
            <a:r>
              <a:rPr lang="pl-PL" sz="3600" b="0" dirty="0"/>
              <a:t> </a:t>
            </a:r>
            <a:r>
              <a:rPr lang="pl-PL" sz="3600" dirty="0"/>
              <a:t>żółtego trójkąta, który może być umieszczany w miejscach publicznych, na pojazdach służb, wyświetlany w mediach itp..</a:t>
            </a:r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2B96AC-1A51-9543-7F04-BCF444086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194" y="3460749"/>
            <a:ext cx="18585656" cy="7451725"/>
          </a:xfrm>
        </p:spPr>
        <p:txBody>
          <a:bodyPr/>
          <a:lstStyle/>
          <a:p>
            <a:r>
              <a:rPr lang="pl-PL" sz="3600" dirty="0"/>
              <a:t>Alarmom o zagrożeniu zagrożeniu mogą towarzyszyć następujące komunikaty ostrzegawcze:</a:t>
            </a:r>
          </a:p>
          <a:p>
            <a:pPr marL="571500" indent="-571500">
              <a:buFontTx/>
              <a:buChar char="-"/>
            </a:pPr>
            <a:endParaRPr lang="pl-PL" sz="3600" dirty="0"/>
          </a:p>
          <a:p>
            <a:pPr marL="571500" indent="-571500">
              <a:buFontTx/>
              <a:buChar char="-"/>
            </a:pPr>
            <a:r>
              <a:rPr lang="pl-PL" sz="3600" dirty="0"/>
              <a:t>Regionalnego Systemu Ostrzegania, przekazywane za pośrednictwem aplikacji mobilnej RSO,</a:t>
            </a:r>
          </a:p>
          <a:p>
            <a:r>
              <a:rPr lang="pl-PL" sz="3600" dirty="0"/>
              <a:t>-    przekazywane przez redaktorów dzienników i wydawców stron internetowych,</a:t>
            </a:r>
          </a:p>
          <a:p>
            <a:r>
              <a:rPr lang="pl-PL" sz="3600" dirty="0"/>
              <a:t>-    przekazywane przez nadawców programów radiowych i telewizyjnych,</a:t>
            </a:r>
          </a:p>
          <a:p>
            <a:r>
              <a:rPr lang="pl-PL" sz="3600" dirty="0"/>
              <a:t>-    ALERTY RCB, przekazywane na telefony komórkowe w formie SMS.</a:t>
            </a:r>
          </a:p>
          <a:p>
            <a:endParaRPr lang="pl-PL" sz="3600" dirty="0"/>
          </a:p>
          <a:p>
            <a:endParaRPr lang="pl-PL" sz="3600" dirty="0"/>
          </a:p>
          <a:p>
            <a:r>
              <a:rPr lang="pl-PL" sz="3600" dirty="0"/>
              <a:t>	</a:t>
            </a:r>
            <a:r>
              <a:rPr lang="pl-PL" sz="3600" dirty="0">
                <a:hlinkClick r:id="rId2"/>
              </a:rPr>
              <a:t>https://youtu.be/4OMpctOOjkk</a:t>
            </a:r>
            <a:r>
              <a:rPr lang="pl-PL" sz="3600" dirty="0"/>
              <a:t> – syrena alarmowa, ogłoszenie alarmu, 3 min</a:t>
            </a:r>
          </a:p>
        </p:txBody>
      </p:sp>
    </p:spTree>
    <p:extLst>
      <p:ext uri="{BB962C8B-B14F-4D97-AF65-F5344CB8AC3E}">
        <p14:creationId xmlns:p14="http://schemas.microsoft.com/office/powerpoint/2010/main" val="368351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FE14EE6-84D2-8745-196D-33FA1FCC0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0650" y="1"/>
            <a:ext cx="9906000" cy="3361260"/>
          </a:xfrm>
        </p:spPr>
        <p:txBody>
          <a:bodyPr/>
          <a:lstStyle/>
          <a:p>
            <a:r>
              <a:rPr lang="pl-PL" dirty="0"/>
              <a:t>				</a:t>
            </a:r>
            <a:r>
              <a:rPr lang="pl-PL" sz="4800" u="sng" dirty="0"/>
              <a:t>EWAKUACJA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6D9185-18D8-E5A7-5775-483800C16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650" y="777875"/>
            <a:ext cx="19126200" cy="9982200"/>
          </a:xfrm>
        </p:spPr>
        <p:txBody>
          <a:bodyPr/>
          <a:lstStyle/>
          <a:p>
            <a:endParaRPr lang="pl-PL" sz="3200" dirty="0"/>
          </a:p>
          <a:p>
            <a:r>
              <a:rPr lang="pl-PL" sz="3200" dirty="0"/>
              <a:t>Jeżeli władze lub służby ratownicze zdecydują o ewakuacji, bezwzględnie zastosuj się do ich poleceń, które będziesz otrzymywał na bieżąco z mediów, stron rządowych, alertów RCB wysyłanych sms. </a:t>
            </a:r>
          </a:p>
          <a:p>
            <a:r>
              <a:rPr lang="pl-PL" sz="3200" dirty="0"/>
              <a:t>-    Zamknij okna, dopływ wody, wyłącz urządzenia elektryczne i gazowe.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Ubierz się stosownie do warunków pogodowych.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Zabierz plecak ewakuacyjny.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Sprawdź czy sąsiedzi wiedzą o alarmie. W miarę możliwości pomóż osobom ze szczególnymi potrzebami.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Upewnij się, że dzieci mają przy sobie dane kontaktowe opiekuna oraz informacje medyczne.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Pamiętaj o zwierzętach, a jeśli ich ewakuacja nie jest możliwa, zabezpiecz je i zapewnij im jedzenie i wodę.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Udaj się do wyznaczonego miejsca schronienia.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Powiadom bliskich, że się ewakuujesz, w jaki sposób i dokąd.</a:t>
            </a:r>
          </a:p>
          <a:p>
            <a:pPr marL="571500" indent="-571500">
              <a:buFontTx/>
              <a:buChar char="-"/>
            </a:pPr>
            <a:endParaRPr lang="pl-PL" sz="3200" dirty="0"/>
          </a:p>
          <a:p>
            <a:r>
              <a:rPr lang="pl-PL" sz="3200" dirty="0"/>
              <a:t>Informacje o lokalizacji miejsc schronienia znajdziesz w urzędzie gminy, jednostce lokalnej straży pożarnej oraz na stronie </a:t>
            </a:r>
            <a:r>
              <a:rPr lang="pl-PL" sz="3200" u="sng" dirty="0">
                <a:hlinkClick r:id="rId3"/>
              </a:rPr>
              <a:t>gov.pl/web/kgpsp</a:t>
            </a:r>
            <a:r>
              <a:rPr lang="pl-PL" sz="3200" dirty="0"/>
              <a:t>.</a:t>
            </a:r>
          </a:p>
          <a:p>
            <a:endParaRPr lang="pl-PL" sz="3200" dirty="0"/>
          </a:p>
          <a:p>
            <a:r>
              <a:rPr lang="pl-PL" sz="3200" dirty="0"/>
              <a:t>Jeżeli nie możesz ukryć się w oznaczonym miejscu schronienia, szukaj miejsc, które zapewniają przynajmniej minimum ochrony(najniższe kondygnacje budynków, piwnice, garaże podziemne, tunele, przejścia podziemne). Nawet zwykłe zagłębienia terenu zapewniają lepszą ochronę niż przebywanie na otwartej przestrzeni</a:t>
            </a:r>
          </a:p>
          <a:p>
            <a:endParaRPr lang="pl-PL" sz="3600" dirty="0"/>
          </a:p>
          <a:p>
            <a:r>
              <a:rPr lang="pl-PL" sz="36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83813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0473582-4F37-3BE8-9F4F-55F654335E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538" y="1"/>
            <a:ext cx="14082712" cy="3361260"/>
          </a:xfrm>
        </p:spPr>
        <p:txBody>
          <a:bodyPr/>
          <a:lstStyle/>
          <a:p>
            <a:r>
              <a:rPr lang="pl-PL" dirty="0"/>
              <a:t>						</a:t>
            </a:r>
            <a:r>
              <a:rPr lang="pl-PL" sz="4400" u="sng" dirty="0"/>
              <a:t>PLECAK EWAKUACYJNY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C96BF8-1AE8-D366-C6F0-D8B80F796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9538" y="1006475"/>
            <a:ext cx="18724562" cy="12877800"/>
          </a:xfrm>
        </p:spPr>
        <p:txBody>
          <a:bodyPr/>
          <a:lstStyle/>
          <a:p>
            <a:r>
              <a:rPr lang="pl-PL" sz="3600" dirty="0"/>
              <a:t>Plecak ewakuacyjny powinien zawierać niezbędne przedmioty do przetrwania przez co najmniej 72 godziny, takie jak woda, żywność, apteczka, dokumenty i odzież.</a:t>
            </a:r>
          </a:p>
          <a:p>
            <a:endParaRPr lang="pl-PL" sz="3600" dirty="0"/>
          </a:p>
          <a:p>
            <a:r>
              <a:rPr lang="pl-PL" sz="3600" dirty="0"/>
              <a:t>Kluczowe elementy plecaka ewakuacyjnego:</a:t>
            </a:r>
          </a:p>
          <a:p>
            <a:r>
              <a:rPr lang="pl-PL" sz="3600" dirty="0"/>
              <a:t>- 	woda butelkowana oraz filtry lub tabletki do uzdatniania wody.</a:t>
            </a:r>
          </a:p>
          <a:p>
            <a:pPr fontAlgn="base"/>
            <a:r>
              <a:rPr lang="pl-PL" sz="3600" dirty="0"/>
              <a:t>-	apteczka i leki osobiste, środki higieniczne i dezynfekcyjne.</a:t>
            </a:r>
          </a:p>
          <a:p>
            <a:pPr fontAlgn="base"/>
            <a:r>
              <a:rPr lang="pl-PL" sz="3600" dirty="0"/>
              <a:t>-	dokumenty i ich kopie (najlepiej również na </a:t>
            </a:r>
            <a:r>
              <a:rPr lang="pl-PL" sz="3600" dirty="0" err="1"/>
              <a:t>pendrivie</a:t>
            </a:r>
            <a:r>
              <a:rPr lang="pl-PL" sz="3600" dirty="0"/>
              <a:t>), a także gotówka w drobnych 	nominałach.</a:t>
            </a:r>
          </a:p>
          <a:p>
            <a:pPr fontAlgn="base"/>
            <a:r>
              <a:rPr lang="pl-PL" sz="3600" dirty="0"/>
              <a:t>-	latarka, radio </a:t>
            </a:r>
            <a:r>
              <a:rPr lang="pl-PL" sz="3600"/>
              <a:t>na baterie, </a:t>
            </a:r>
            <a:r>
              <a:rPr lang="pl-PL" sz="3600" dirty="0"/>
              <a:t>telefon komórkowy z ładowarką i </a:t>
            </a:r>
            <a:r>
              <a:rPr lang="pl-PL" sz="3600" dirty="0" err="1"/>
              <a:t>powerbankiem</a:t>
            </a:r>
            <a:r>
              <a:rPr lang="pl-PL" sz="3600" dirty="0"/>
              <a:t>, zapasowe 	baterie.</a:t>
            </a:r>
          </a:p>
          <a:p>
            <a:pPr fontAlgn="base"/>
            <a:r>
              <a:rPr lang="pl-PL" sz="3600" dirty="0"/>
              <a:t>-	odzież dostosowana do pory roku, śpiwór, karimata, folia termiczna, odzież 	przeciwdeszczowa.</a:t>
            </a:r>
          </a:p>
          <a:p>
            <a:pPr fontAlgn="base"/>
            <a:r>
              <a:rPr lang="pl-PL" sz="3600" dirty="0"/>
              <a:t>-	żywność wysokokaloryczna, łatwa w przechowywaniu i spożyciu – batony energetyczne, 	suszone 	owoce, bakalie.</a:t>
            </a:r>
          </a:p>
          <a:p>
            <a:pPr fontAlgn="base"/>
            <a:r>
              <a:rPr lang="pl-PL" sz="3600" dirty="0"/>
              <a:t>-	ważne rzeczy osobiste, takie jak zdjęcie czy pamiątka rodzinna, które mogą dać poczucie 	bezpieczeństwa.</a:t>
            </a:r>
          </a:p>
          <a:p>
            <a:pPr fontAlgn="base"/>
            <a:r>
              <a:rPr lang="pl-PL" sz="3600" dirty="0"/>
              <a:t>-	scyzoryk lub multitool, zapalniczka, worki na śmieci, mapy papierowe.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866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1" y="7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upa 9"/>
          <p:cNvGrpSpPr/>
          <p:nvPr/>
        </p:nvGrpSpPr>
        <p:grpSpPr>
          <a:xfrm>
            <a:off x="10052050" y="8816485"/>
            <a:ext cx="10052050" cy="2492375"/>
            <a:chOff x="10052050" y="8816485"/>
            <a:chExt cx="10052050" cy="2492375"/>
          </a:xfrm>
        </p:grpSpPr>
        <p:sp>
          <p:nvSpPr>
            <p:cNvPr id="11" name="object 4"/>
            <p:cNvSpPr/>
            <p:nvPr userDrawn="1"/>
          </p:nvSpPr>
          <p:spPr>
            <a:xfrm>
              <a:off x="10052050" y="8816485"/>
              <a:ext cx="10052050" cy="2492375"/>
            </a:xfrm>
            <a:custGeom>
              <a:avLst/>
              <a:gdLst/>
              <a:ahLst/>
              <a:cxnLst/>
              <a:rect l="l" t="t" r="r" b="b"/>
              <a:pathLst>
                <a:path w="10052050" h="2492375">
                  <a:moveTo>
                    <a:pt x="0" y="0"/>
                  </a:moveTo>
                  <a:lnTo>
                    <a:pt x="10052049" y="0"/>
                  </a:lnTo>
                  <a:lnTo>
                    <a:pt x="10052049" y="2492070"/>
                  </a:lnTo>
                  <a:lnTo>
                    <a:pt x="0" y="249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11287729" y="9539165"/>
              <a:ext cx="7679721" cy="1183210"/>
              <a:chOff x="11287729" y="9539165"/>
              <a:chExt cx="7679721" cy="1183210"/>
            </a:xfrm>
          </p:grpSpPr>
          <p:sp>
            <p:nvSpPr>
              <p:cNvPr id="13" name="object 5"/>
              <p:cNvSpPr/>
              <p:nvPr userDrawn="1"/>
            </p:nvSpPr>
            <p:spPr>
              <a:xfrm>
                <a:off x="11287729" y="9539165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6"/>
              <p:cNvSpPr txBox="1"/>
              <p:nvPr userDrawn="1"/>
            </p:nvSpPr>
            <p:spPr>
              <a:xfrm>
                <a:off x="12719896" y="9829932"/>
                <a:ext cx="6247554" cy="522579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1312977" y="-53361"/>
            <a:ext cx="8541297" cy="4412635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/>
          </p:nvPr>
        </p:nvSpPr>
        <p:spPr>
          <a:xfrm flipV="1">
            <a:off x="298450" y="473075"/>
            <a:ext cx="9144000" cy="304801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en-US" sz="2800" dirty="0"/>
          </a:p>
          <a:p>
            <a:endParaRPr lang="pl-PL" sz="2800" dirty="0"/>
          </a:p>
        </p:txBody>
      </p:sp>
      <p:sp>
        <p:nvSpPr>
          <p:cNvPr id="7" name="object 4"/>
          <p:cNvSpPr/>
          <p:nvPr/>
        </p:nvSpPr>
        <p:spPr>
          <a:xfrm flipH="1">
            <a:off x="779576" y="53201"/>
            <a:ext cx="533401" cy="1047115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raz 2" descr="Obraz zawierający tekst, zrzut ekranu, diagram, design&#10;&#10;Zawartość wygenerowana przez AI może być niepoprawna.">
            <a:extLst>
              <a:ext uri="{FF2B5EF4-FFF2-40B4-BE49-F238E27FC236}">
                <a16:creationId xmlns:a16="http://schemas.microsoft.com/office/drawing/2014/main" id="{5F5A58E4-74F8-1D13-2BBF-71816A288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09" y="0"/>
            <a:ext cx="9047882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15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772A0F4-910C-7FCF-84F4-E02F9693E8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8197512" cy="10302875"/>
          </a:xfrm>
        </p:spPr>
        <p:txBody>
          <a:bodyPr/>
          <a:lstStyle/>
          <a:p>
            <a:endParaRPr lang="pl-PL" sz="3600" dirty="0"/>
          </a:p>
          <a:p>
            <a:r>
              <a:rPr lang="pl-PL" sz="3600" dirty="0"/>
              <a:t>							</a:t>
            </a:r>
            <a:r>
              <a:rPr lang="pl-PL" sz="3600" u="sng" dirty="0"/>
              <a:t>POŻAR</a:t>
            </a:r>
          </a:p>
          <a:p>
            <a:r>
              <a:rPr lang="pl-PL" sz="3600" dirty="0"/>
              <a:t>			</a:t>
            </a:r>
          </a:p>
          <a:p>
            <a:r>
              <a:rPr lang="pl-PL" sz="3600" i="1" dirty="0"/>
              <a:t>			W czasie pożaru nie używaj windy! Korzystaj ze schodów. </a:t>
            </a:r>
          </a:p>
          <a:p>
            <a:pPr marL="571500" indent="-571500">
              <a:buFontTx/>
              <a:buChar char="-"/>
            </a:pPr>
            <a:endParaRPr lang="pl-PL" sz="3600" i="1" dirty="0"/>
          </a:p>
          <a:p>
            <a:pPr marL="571500" indent="-571500">
              <a:buFontTx/>
              <a:buChar char="-"/>
            </a:pPr>
            <a:r>
              <a:rPr lang="pl-PL" sz="3200" dirty="0"/>
              <a:t>Gdy zauważysz pożar lub dym, wezwij straż pożarną. Zadzwoń pod numer alarmowy 112.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Próbuj ugasić ogień, jeśli jest nieduży.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O ile to bezpieczne, zakręć główny zawór gazu i wyłącz główne wyłączniki prądu.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Nie otwieraj okien ani drzwi. Ograniczenie dostępu powietrza spowolni rozprzestrzenianie się ognia.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Chroń drogi oddechowe. Osłaniaj usta i nos, najlepiej mokrym materiałem.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Poinformuj służby ratownicze, jeśli ktoś został w budynku i podaj dokładną lokalizację.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Pamiętaj: nie gaś wodą urządzeń elektrycznych, palących się olejów ani tłuszczu.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Zwróć uwagę na oznaczenia na gaśnicy – do jakich pożarów jest przeznaczona:</a:t>
            </a:r>
          </a:p>
          <a:p>
            <a:r>
              <a:rPr lang="pl-PL" sz="3600" dirty="0"/>
              <a:t>	</a:t>
            </a:r>
            <a:r>
              <a:rPr lang="pl-PL" sz="3200" dirty="0"/>
              <a:t>A</a:t>
            </a:r>
            <a:r>
              <a:rPr lang="pl-PL" sz="3200" b="0" dirty="0"/>
              <a:t>:</a:t>
            </a:r>
            <a:r>
              <a:rPr lang="pl-PL" sz="3200" dirty="0"/>
              <a:t> Pożary ciał stałych (np. drewno, papier). Można gasić też wodą i kocem gaśniczym.</a:t>
            </a:r>
          </a:p>
          <a:p>
            <a:r>
              <a:rPr lang="pl-PL" sz="3200" dirty="0"/>
              <a:t>	B: Pożary cieczy i substancji stałych (np. oleje, farby).</a:t>
            </a:r>
          </a:p>
          <a:p>
            <a:r>
              <a:rPr lang="pl-PL" sz="3200" dirty="0"/>
              <a:t>	C: Pożary gazów (np. metan, propan).</a:t>
            </a:r>
          </a:p>
          <a:p>
            <a:r>
              <a:rPr lang="pl-PL" sz="3200" dirty="0"/>
              <a:t>	D: Pożary metali (np. magnez, sód).</a:t>
            </a:r>
          </a:p>
          <a:p>
            <a:r>
              <a:rPr lang="pl-PL" sz="3200" dirty="0"/>
              <a:t>	F: Pożary tłuszczów i olejów roślinnych (np. w kuchni). Można gasić też kocem gaśniczym.</a:t>
            </a:r>
          </a:p>
        </p:txBody>
      </p:sp>
    </p:spTree>
    <p:extLst>
      <p:ext uri="{BB962C8B-B14F-4D97-AF65-F5344CB8AC3E}">
        <p14:creationId xmlns:p14="http://schemas.microsoft.com/office/powerpoint/2010/main" val="60901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2ABC5E4-84C0-3D28-4C54-210F052AB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1050" y="0"/>
            <a:ext cx="17449800" cy="10607675"/>
          </a:xfrm>
        </p:spPr>
        <p:txBody>
          <a:bodyPr/>
          <a:lstStyle/>
          <a:p>
            <a:endParaRPr lang="pl-PL" sz="3600" dirty="0"/>
          </a:p>
          <a:p>
            <a:r>
              <a:rPr lang="pl-PL" sz="3600" dirty="0"/>
              <a:t>				</a:t>
            </a:r>
            <a:r>
              <a:rPr lang="pl-PL" sz="3200" u="sng" dirty="0"/>
              <a:t>DŁUGOTRWAŁY BRAK PRĄDU – BLACKOUT</a:t>
            </a:r>
          </a:p>
          <a:p>
            <a:endParaRPr lang="pl-PL" sz="3200" dirty="0"/>
          </a:p>
          <a:p>
            <a:r>
              <a:rPr lang="pl-PL" sz="3200" i="1" dirty="0"/>
              <a:t>Brak prądu – spowodowany katastrofą naturalną lub celowym działaniem – może potrwać nawet kilka dni. Stracisz wówczas dostęp do wody, ogrzewania, </a:t>
            </a:r>
            <a:r>
              <a:rPr lang="pl-PL" sz="3200" i="1" dirty="0" err="1"/>
              <a:t>internetu</a:t>
            </a:r>
            <a:r>
              <a:rPr lang="pl-PL" sz="3200" i="1" dirty="0"/>
              <a:t> i telefonu oraz możliwość płacenia kartą.</a:t>
            </a:r>
          </a:p>
          <a:p>
            <a:endParaRPr lang="pl-PL" sz="3200" i="1" dirty="0"/>
          </a:p>
          <a:p>
            <a:r>
              <a:rPr lang="pl-PL" sz="3200" dirty="0"/>
              <a:t>-	Przygotuj alternatywne źródła: światła (latarki z zapasem baterii), ogrzewania (piecyk gazowy lub 	olejowy, kominek), łączności (radio na baterie, krótkofalówki, CB radio)</a:t>
            </a:r>
          </a:p>
          <a:p>
            <a:r>
              <a:rPr lang="pl-PL" sz="3200" dirty="0"/>
              <a:t>-	Rozważ zakup agregatu prądotwórczego. Naładuj </a:t>
            </a:r>
            <a:r>
              <a:rPr lang="pl-PL" sz="3200" dirty="0" err="1"/>
              <a:t>powerbanki</a:t>
            </a:r>
            <a:r>
              <a:rPr lang="pl-PL" sz="3200" dirty="0"/>
              <a:t>. Włącz w telefonie tryb 	oszczędzania energii.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   Przygotuj zapasy żywności gotowej do spożycia (np. konserwy, suchary, batony).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   Przygotuj min. 3 litry wody dziennie na osobę.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   Miej przy sobie zapas gotówki w różnych nominałach. </a:t>
            </a:r>
          </a:p>
          <a:p>
            <a:r>
              <a:rPr lang="pl-PL" sz="3200" dirty="0"/>
              <a:t>-       Oszczędzaj ciepło, zbierz domowników w jednym pokoju.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   Ogranicz otwieranie lodówki i zamrażarki – dłużej utrzymają niską temperaturę.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   Odłącz wszystkie urządzenia elektryczne od zasilania.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5415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5D1D407-6004-A06F-03C8-5D8E9A0429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538" y="-898525"/>
            <a:ext cx="18724562" cy="12207875"/>
          </a:xfrm>
        </p:spPr>
        <p:txBody>
          <a:bodyPr/>
          <a:lstStyle/>
          <a:p>
            <a:endParaRPr lang="pl-PL" sz="3600" dirty="0"/>
          </a:p>
          <a:p>
            <a:r>
              <a:rPr lang="pl-PL" sz="3600" dirty="0"/>
              <a:t>							</a:t>
            </a:r>
          </a:p>
          <a:p>
            <a:r>
              <a:rPr lang="pl-PL" sz="3600" dirty="0"/>
              <a:t>							</a:t>
            </a:r>
          </a:p>
          <a:p>
            <a:endParaRPr lang="pl-PL" sz="3600" u="sng" dirty="0"/>
          </a:p>
          <a:p>
            <a:r>
              <a:rPr lang="pl-PL" sz="3600" dirty="0"/>
              <a:t>							</a:t>
            </a:r>
            <a:r>
              <a:rPr lang="pl-PL" sz="3200" u="sng" dirty="0"/>
              <a:t>DEZINFORMACJA</a:t>
            </a:r>
          </a:p>
          <a:p>
            <a:endParaRPr lang="pl-PL" sz="3200" dirty="0"/>
          </a:p>
          <a:p>
            <a:r>
              <a:rPr lang="pl-PL" sz="3200" dirty="0"/>
              <a:t>	</a:t>
            </a:r>
            <a:r>
              <a:rPr lang="pl-PL" sz="3200" i="1" dirty="0"/>
              <a:t>Dezinformacja to celowe rozpowszechnianie fałszywych lub zmanipulowanych treści</a:t>
            </a:r>
          </a:p>
          <a:p>
            <a:endParaRPr lang="pl-PL" sz="3200" dirty="0"/>
          </a:p>
          <a:p>
            <a:r>
              <a:rPr lang="pl-PL" sz="3200" dirty="0"/>
              <a:t>-     Sprawdzaj informacje, które wydają Ci się wiarygodne, w kilku niezależnych źródłach.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Nie rozpowszechniaj niesprawdzonych informacji.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Nie wierz w doniesienia o upadku państwa i kapitulacji.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Nie rozpowszechniaj żadnych informacji o lokalizacji i ruchu Wojska Polskiego i wojsk sojuszniczych. Nie   fotografuj, nie nagrywaj, nie przesyłaj i nie publikuj zdjęć wojska, ważnych obiektów, np. mostów, stacji kolejowych, magazynów.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Wszystkie informacje sprawdzaj w pewnych, publicznych źródłach informacji, takich jak Polskie Radio, Telewizja Polska, rządowe strony internetowe i służby państwowe.</a:t>
            </a:r>
          </a:p>
          <a:p>
            <a:pPr marL="571500" indent="-571500">
              <a:buFontTx/>
              <a:buChar char="-"/>
            </a:pPr>
            <a:endParaRPr lang="pl-PL" sz="3200" dirty="0"/>
          </a:p>
          <a:p>
            <a:r>
              <a:rPr lang="pl-PL" sz="3600" dirty="0"/>
              <a:t>						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32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3DD4BBD-23EC-68D9-36E6-EF46F5509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538" y="549275"/>
            <a:ext cx="17664112" cy="9982199"/>
          </a:xfrm>
        </p:spPr>
        <p:txBody>
          <a:bodyPr/>
          <a:lstStyle/>
          <a:p>
            <a:r>
              <a:rPr lang="pl-PL" sz="3600" dirty="0"/>
              <a:t>						</a:t>
            </a:r>
            <a:r>
              <a:rPr lang="pl-PL" sz="3200" u="sng" dirty="0"/>
              <a:t>CYBERPRZESTĘPCZOŚĆ</a:t>
            </a:r>
          </a:p>
          <a:p>
            <a:pPr marL="571500" indent="-571500">
              <a:buFontTx/>
              <a:buChar char="-"/>
            </a:pPr>
            <a:endParaRPr lang="pl-PL" sz="3200" dirty="0"/>
          </a:p>
          <a:p>
            <a:pPr marL="571500" indent="-571500">
              <a:buFontTx/>
              <a:buChar char="-"/>
            </a:pPr>
            <a:r>
              <a:rPr lang="pl-PL" sz="3200" dirty="0"/>
              <a:t>Dostałeś podejrzaną wiadomość z linkiem lub załącznikiem? Nie klikaj pochopnie.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Sprawdzaj adresy nadawców i treść wiadomości. Błędy lub brak polskich znaków mogą sygnalizować oszustwo. 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Chroń dane logowania i numery na kartach płatniczych.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Regularnie aktualizuj program antywirusowy i aplikacje na komputerze oraz w telefonie.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Korzystaj tylko z legalnego oprogramowania.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Nie instaluj aplikacji z niesprawdzonych źródeł.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Ustaw silne hasła, np. używając menedżera haseł.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Korzystaj z weryfikacji dwuetapowej (SMS, e-mail).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Rób kopie zapasowe ważnych plików i dokumentów.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Zachowaj ostrożność, kiedy korzystasz z publicznych sieci Wi-Fi. </a:t>
            </a:r>
          </a:p>
          <a:p>
            <a:pPr marL="571500" indent="-571500">
              <a:buFontTx/>
              <a:buChar char="-"/>
            </a:pPr>
            <a:endParaRPr lang="pl-PL" sz="3200" dirty="0"/>
          </a:p>
          <a:p>
            <a:r>
              <a:rPr lang="pl-PL" sz="3200" dirty="0"/>
              <a:t>Próbę wyłudzenia lub oszustwa zgłoś na stronie </a:t>
            </a:r>
            <a:r>
              <a:rPr lang="pl-PL" sz="3200" dirty="0">
                <a:hlinkClick r:id="rId2"/>
              </a:rPr>
              <a:t>Zgłoś incydent | CERT.PL&gt;_</a:t>
            </a:r>
            <a:r>
              <a:rPr lang="pl-PL" sz="3200" dirty="0"/>
              <a:t>lub przez aplikację  </a:t>
            </a:r>
            <a:r>
              <a:rPr lang="pl-PL" sz="3200" dirty="0" err="1"/>
              <a:t>mObywatel</a:t>
            </a:r>
            <a:r>
              <a:rPr lang="pl-PL" sz="3200" dirty="0"/>
              <a:t>. Podejrzane SMS-y z linkami prześlij pod numer 8080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185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5023E0E-1205-7B61-999E-96C96A371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538" y="396875"/>
            <a:ext cx="18502312" cy="10363199"/>
          </a:xfrm>
        </p:spPr>
        <p:txBody>
          <a:bodyPr/>
          <a:lstStyle/>
          <a:p>
            <a:r>
              <a:rPr lang="pl-PL" sz="3600" dirty="0"/>
              <a:t>						</a:t>
            </a:r>
            <a:r>
              <a:rPr lang="pl-PL" sz="3200" u="sng" dirty="0"/>
              <a:t>PIERWSZA POMOC</a:t>
            </a:r>
          </a:p>
          <a:p>
            <a:r>
              <a:rPr lang="pl-PL" sz="2800" i="1" dirty="0"/>
              <a:t>Udzielenie pierwszej pomocy to Twój obowiązek. Nie bój się – kiedy pomagasz, nie ponosisz odpowiedzialności za nieumyślne błędy</a:t>
            </a:r>
          </a:p>
          <a:p>
            <a:r>
              <a:rPr lang="pl-PL" sz="3600" i="1" dirty="0"/>
              <a:t> </a:t>
            </a:r>
            <a:r>
              <a:rPr lang="pl-PL" sz="2200" u="sng" dirty="0"/>
              <a:t>Jeśli poszkodowany nie oddycha:</a:t>
            </a:r>
          </a:p>
          <a:p>
            <a:r>
              <a:rPr lang="pl-PL" sz="2200" dirty="0"/>
              <a:t>- Połóż poszkodowanego na plecach, na twardym i płaskim podłożu. </a:t>
            </a:r>
          </a:p>
          <a:p>
            <a:r>
              <a:rPr lang="pl-PL" sz="2200" dirty="0"/>
              <a:t>- Uklęknij obok jego klatki piersiowej. </a:t>
            </a:r>
          </a:p>
          <a:p>
            <a:r>
              <a:rPr lang="pl-PL" sz="2200" dirty="0"/>
              <a:t>- Rozepnij lub rozetnij odzież poszkodowanego tak, aby klatka piersiowa była odsłonięta (także u kobiet). </a:t>
            </a:r>
          </a:p>
          <a:p>
            <a:r>
              <a:rPr lang="pl-PL" sz="2200" dirty="0"/>
              <a:t>- Połóż jedną rękę na czole poszkodowanego, drugą na jego podbródku. Odchyl jego głowę do tyłu. </a:t>
            </a:r>
          </a:p>
          <a:p>
            <a:r>
              <a:rPr lang="pl-PL" sz="2200" dirty="0"/>
              <a:t>- Otwórz na chwilę jego usta i usuń widoczne ciała obce. </a:t>
            </a:r>
          </a:p>
          <a:p>
            <a:r>
              <a:rPr lang="pl-PL" sz="2200" dirty="0"/>
              <a:t>- Nachyl się nad poszkodowanym i przez 10 sekund sprawdzaj, czy oddycha, obserwuj klatkę piersiową, czy się unosi i opada, nasłuchuj oddechu przy nosie poszkodowanego, poczekaj na wydech – poczujesz go na policzku. </a:t>
            </a:r>
          </a:p>
          <a:p>
            <a:r>
              <a:rPr lang="pl-PL" sz="2200" dirty="0"/>
              <a:t>- Jeśli nie oddycha – ułóż dłonie, jedna na drugiej, na środku klatki piersiowej poszkodowanego. Ręce trzymaj wyprostowane w łokciach. </a:t>
            </a:r>
          </a:p>
          <a:p>
            <a:r>
              <a:rPr lang="pl-PL" sz="2200" dirty="0"/>
              <a:t>- Uciskaj rytmicznie, mocno i gwałtownie: głębokość uciśnięć: 5-6 cm, częstotliwość: 2 uciski na sekundę, po każdym ucisku oderwij dłonie od mostka, pozostawiając palce w kontakcie z klatką piersiową. </a:t>
            </a:r>
          </a:p>
          <a:p>
            <a:r>
              <a:rPr lang="pl-PL" sz="2200" dirty="0"/>
              <a:t>- Po 30 uciśnięciach ponownie udrożnij drogi oddechowe i 2 razy powoli wdmuchnij powietrze do ust poszkodowanego. Jeżeli nie chcesz tego robić, uciskaj klatkę piersiową bez przerw. </a:t>
            </a:r>
          </a:p>
          <a:p>
            <a:r>
              <a:rPr lang="pl-PL" sz="2200" dirty="0"/>
              <a:t>- Kiedy ktoś przyniesie defibrylator (AED), użyj go. Urządzenie podpowie ci, jak działać. </a:t>
            </a:r>
          </a:p>
          <a:p>
            <a:r>
              <a:rPr lang="pl-PL" sz="2200" dirty="0"/>
              <a:t>- Prowadź reanimację do chwili, kiedy przybędą ratownicy, zauważysz wyraźne oznaki powrotu krążenia, np. oddech, ruch, kaszel. Jeśli poczujesz zmęczenie, wyznacz kogoś, kto Cię zastąpi.</a:t>
            </a:r>
          </a:p>
          <a:p>
            <a:endParaRPr lang="pl-PL" sz="2200" dirty="0"/>
          </a:p>
          <a:p>
            <a:r>
              <a:rPr lang="pl-PL" sz="2200" u="sng" dirty="0"/>
              <a:t>Jeśli wystąpił obfity krwotok: </a:t>
            </a:r>
          </a:p>
          <a:p>
            <a:r>
              <a:rPr lang="pl-PL" sz="2200" dirty="0"/>
              <a:t>-  Załóż opatrunek uciskowy. Użyj np. bandaża, materiału, chusty. Gdy krwawienie z kończyny nie ustaje, załóż opaskę do tamowania krwotoków powyżej rany na      ramieniu lub udzie. Zapisz godzinę założenia opaski. </a:t>
            </a:r>
          </a:p>
          <a:p>
            <a:r>
              <a:rPr lang="pl-PL" sz="2200" dirty="0"/>
              <a:t>-  Jeśli nie możesz założyć opaski ani opatrunku, uciskaj bezpośrednio ranę dłonią lub tkaniną aż do zatrzymania krwotoku lub przybycia ratowników.</a:t>
            </a:r>
          </a:p>
          <a:p>
            <a:r>
              <a:rPr lang="pl-PL" sz="2200" dirty="0"/>
              <a:t>-  Jeśli poszkodowany jest blady i spocony – unieś mu nogi na około 30 cm i go okryj. </a:t>
            </a:r>
          </a:p>
          <a:p>
            <a:r>
              <a:rPr lang="pl-PL" sz="2200" dirty="0"/>
              <a:t>-  Monitoruj jego stan do czasu przybycia ratowników. </a:t>
            </a:r>
          </a:p>
          <a:p>
            <a:r>
              <a:rPr lang="pl-PL" sz="2200" dirty="0"/>
              <a:t>						</a:t>
            </a:r>
            <a:r>
              <a:rPr lang="pl-PL" sz="2200" i="1" u="sng" dirty="0"/>
              <a:t>Obfity krwotok może w ciągu kilku minut doprowadzić do śmierci. Działaj szybko</a:t>
            </a:r>
          </a:p>
        </p:txBody>
      </p:sp>
    </p:spTree>
    <p:extLst>
      <p:ext uri="{BB962C8B-B14F-4D97-AF65-F5344CB8AC3E}">
        <p14:creationId xmlns:p14="http://schemas.microsoft.com/office/powerpoint/2010/main" val="93748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08CCBA1-B0F8-B2D3-CC57-89738C138C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538" y="473075"/>
            <a:ext cx="16521112" cy="10134599"/>
          </a:xfrm>
        </p:spPr>
        <p:txBody>
          <a:bodyPr/>
          <a:lstStyle/>
          <a:p>
            <a:r>
              <a:rPr lang="pl-PL" sz="3600" dirty="0"/>
              <a:t>					</a:t>
            </a:r>
            <a:r>
              <a:rPr lang="pl-PL" sz="3600" u="sng" dirty="0"/>
              <a:t>DEKALOG BEZPIECZEŃSTWA</a:t>
            </a:r>
          </a:p>
          <a:p>
            <a:r>
              <a:rPr lang="pl-PL" sz="3600" dirty="0"/>
              <a:t> </a:t>
            </a:r>
          </a:p>
          <a:p>
            <a:r>
              <a:rPr lang="pl-PL" sz="3600" dirty="0"/>
              <a:t> 1.	 Korzystaj z wiarygodnych źródeł informacji, przede wszystkim rządowych.</a:t>
            </a:r>
          </a:p>
          <a:p>
            <a:r>
              <a:rPr lang="pl-PL" sz="3600" dirty="0"/>
              <a:t> 2.	 Opracuj i przećwicz rodzinny plan kryzysowy na wypadek różnych zagrożeń, 		 konieczności ewakuacji i ewentualnego rozdzielenia. </a:t>
            </a:r>
          </a:p>
          <a:p>
            <a:r>
              <a:rPr lang="pl-PL" sz="3600" dirty="0"/>
              <a:t> 3.	 Przygotuj domowe zapasy na minimum 3 dni i regularnie je przeglądaj. </a:t>
            </a:r>
          </a:p>
          <a:p>
            <a:r>
              <a:rPr lang="pl-PL" sz="3600" dirty="0"/>
              <a:t> 4.	 Skompletuj apteczkę z lekami. Naucz się udzielać pierwszej pomocy. </a:t>
            </a:r>
          </a:p>
          <a:p>
            <a:r>
              <a:rPr lang="pl-PL" sz="3600" dirty="0"/>
              <a:t> 5. 	 Regularnie rób lub zlecaj przeglądy instalacji: elektrycznej, gazowej, wentylacyjnej,   	 kominowej. </a:t>
            </a:r>
          </a:p>
          <a:p>
            <a:r>
              <a:rPr lang="pl-PL" sz="3600" dirty="0"/>
              <a:t> 6.	Dla dzieci i seniorów przygotuj identyfikatory z imieniem, nazwiskiem i telefonem 	kontaktowym. </a:t>
            </a:r>
            <a:r>
              <a:rPr lang="pl-PL" sz="3600" dirty="0" err="1"/>
              <a:t>Zaczipuj</a:t>
            </a:r>
            <a:r>
              <a:rPr lang="pl-PL" sz="3600" dirty="0"/>
              <a:t> zwierzęta.</a:t>
            </a:r>
          </a:p>
          <a:p>
            <a:r>
              <a:rPr lang="pl-PL" sz="3600" dirty="0"/>
              <a:t> 7. 	Nie nagrywaj sytuacji niebezpiecznych. Żadne nagranie nie jest warte twojego 	życia.</a:t>
            </a:r>
          </a:p>
          <a:p>
            <a:r>
              <a:rPr lang="pl-PL" sz="3600" dirty="0"/>
              <a:t> 8. 	Sprawdź, gdzie jest najbliższe miejsce schronienia. </a:t>
            </a:r>
          </a:p>
          <a:p>
            <a:r>
              <a:rPr lang="pl-PL" sz="3600" dirty="0"/>
              <a:t> 9.	Skompletuj plecak ewakuacyjny. </a:t>
            </a:r>
          </a:p>
          <a:p>
            <a:r>
              <a:rPr lang="pl-PL" sz="3600" dirty="0"/>
              <a:t>10. 	Słuchaj poleceń służb i współdziałaj z innymi</a:t>
            </a: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419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1FB9E55-0AB1-9FEB-5AEF-C596A148B0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0" y="549275"/>
            <a:ext cx="17435512" cy="8610600"/>
          </a:xfrm>
        </p:spPr>
        <p:txBody>
          <a:bodyPr/>
          <a:lstStyle/>
          <a:p>
            <a:endParaRPr lang="pl-PL" sz="4800" dirty="0"/>
          </a:p>
          <a:p>
            <a:endParaRPr lang="pl-PL" sz="4800" dirty="0"/>
          </a:p>
          <a:p>
            <a:pPr algn="l"/>
            <a:r>
              <a:rPr lang="pl-PL" sz="4000" dirty="0"/>
              <a:t>W ciągu ostatnich lat zagrożenie wobec Polski znacząco wzrosło. Dezinformacja, cyberataki, zagrożenia hybrydowe, sabotaż czy dywersja są wykorzystywane do destabilizacji państwa. </a:t>
            </a:r>
          </a:p>
          <a:p>
            <a:pPr algn="l"/>
            <a:r>
              <a:rPr lang="pl-PL" sz="4000" dirty="0"/>
              <a:t>Wojna za naszą wschodnią granicą również wpływa na nasze poczucie bezpieczeństwa. </a:t>
            </a:r>
          </a:p>
          <a:p>
            <a:pPr algn="l"/>
            <a:r>
              <a:rPr lang="pl-PL" sz="4000"/>
              <a:t>Wzrasta </a:t>
            </a:r>
            <a:r>
              <a:rPr lang="pl-PL" sz="4000" dirty="0"/>
              <a:t>też ryzyko ekstremalnych zjawisk pogodowych. Ich skutki mogą powodować przerwy w dostawie prądu, utrudnienia w przemieszczeniu się i komunikowaniu, zniszczenia materialne, trudności w prowadzeniu działalności gospodarczej, a także zagrażać zdrowiu i życiu. Wielu z nich nie da się uniknąć, ale można się na nie przygotować.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70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379538" y="1082675"/>
            <a:ext cx="5472112" cy="3705744"/>
          </a:xfrm>
        </p:spPr>
        <p:txBody>
          <a:bodyPr/>
          <a:lstStyle/>
          <a:p>
            <a:r>
              <a:rPr lang="pl-PL" dirty="0"/>
              <a:t>Dziękuję za uwagę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3600" dirty="0"/>
              <a:t>Michał Jasiński</a:t>
            </a:r>
          </a:p>
          <a:p>
            <a:r>
              <a:rPr lang="pl-PL" sz="3600" dirty="0"/>
              <a:t>Pełnomocnik Rektora</a:t>
            </a:r>
          </a:p>
          <a:p>
            <a:r>
              <a:rPr lang="en-US" sz="3600" dirty="0"/>
              <a:t>d</a:t>
            </a:r>
            <a:r>
              <a:rPr lang="pl-PL" sz="3600" dirty="0"/>
              <a:t>s. Bezpieczeństwa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9415216" y="481399"/>
            <a:ext cx="10238034" cy="2516040"/>
          </a:xfrm>
        </p:spPr>
        <p:txBody>
          <a:bodyPr/>
          <a:lstStyle/>
          <a:p>
            <a:r>
              <a:rPr lang="pl-PL" sz="4000" dirty="0"/>
              <a:t>Zapoznaj się z rządowym „Poradnikiem bezpieczeństwa” dostępnym w wersji elektronicznej pod następującym adresem:</a:t>
            </a:r>
          </a:p>
          <a:p>
            <a:endParaRPr lang="pl-PL" sz="4000" dirty="0"/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9421566" y="2482332"/>
            <a:ext cx="8269287" cy="3705744"/>
          </a:xfrm>
        </p:spPr>
        <p:txBody>
          <a:bodyPr/>
          <a:lstStyle/>
          <a:p>
            <a:r>
              <a:rPr lang="pl-PL" sz="4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Poradnik bezpieczeństwa - Portal </a:t>
            </a:r>
            <a:r>
              <a:rPr lang="pl-PL" sz="40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r>
              <a:rPr lang="pl-PL" sz="4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</a:p>
          <a:p>
            <a:endParaRPr lang="pl-PL" sz="4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l-PL" sz="4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sz="4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Zainstaluj w telefonie komórkowym aplikację RSO</a:t>
            </a:r>
            <a:endParaRPr lang="pl-PL" sz="4000" dirty="0"/>
          </a:p>
        </p:txBody>
      </p:sp>
      <p:sp>
        <p:nvSpPr>
          <p:cNvPr id="6" name="object 8"/>
          <p:cNvSpPr txBox="1"/>
          <p:nvPr/>
        </p:nvSpPr>
        <p:spPr>
          <a:xfrm>
            <a:off x="9421567" y="6416508"/>
            <a:ext cx="4973883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Akademia Finansów </a:t>
            </a:r>
            <a:r>
              <a:rPr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i Biznesu Vistula  </a:t>
            </a:r>
            <a:r>
              <a:rPr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Szkoła Główna </a:t>
            </a:r>
            <a:r>
              <a:rPr sz="1950" b="1" dirty="0">
                <a:solidFill>
                  <a:srgbClr val="FFFFFF"/>
                </a:solidFill>
                <a:latin typeface="Roboto Condensed"/>
                <a:cs typeface="Roboto Condensed"/>
              </a:rPr>
              <a:t>Turystyki </a:t>
            </a:r>
            <a:r>
              <a:rPr sz="1950" b="1" spc="0" dirty="0" err="1">
                <a:solidFill>
                  <a:srgbClr val="FFFFFF"/>
                </a:solidFill>
                <a:latin typeface="Roboto Condensed"/>
                <a:cs typeface="Roboto Condensed"/>
              </a:rPr>
              <a:t>i</a:t>
            </a:r>
            <a:r>
              <a:rPr sz="1950" b="1" spc="-8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b="1" spc="0" dirty="0">
                <a:solidFill>
                  <a:srgbClr val="FFFFFF"/>
                </a:solidFill>
                <a:latin typeface="Roboto Condensed"/>
                <a:cs typeface="Roboto Condensed"/>
              </a:rPr>
              <a:t>Hotelarstwa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9421566" y="7264648"/>
            <a:ext cx="3775075" cy="941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ul.</a:t>
            </a:r>
            <a:r>
              <a:rPr sz="1950" spc="-9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okłosy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3, </a:t>
            </a: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02-787 Warszawa</a:t>
            </a:r>
          </a:p>
          <a:p>
            <a:pPr marL="12700">
              <a:spcBef>
                <a:spcPts val="125"/>
              </a:spcBef>
            </a:pPr>
            <a:r>
              <a:rPr lang="pl-PL" sz="1950" spc="5" dirty="0">
                <a:solidFill>
                  <a:srgbClr val="FFFFFF"/>
                </a:solidFill>
                <a:latin typeface="Roboto Condensed"/>
                <a:cs typeface="Roboto Condensed"/>
              </a:rPr>
              <a:t>(wejście od stacji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Metro</a:t>
            </a:r>
            <a:r>
              <a:rPr lang="pl-PL" sz="1950" spc="-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lang="pl-PL" sz="1950" spc="0" dirty="0">
                <a:solidFill>
                  <a:srgbClr val="FFFFFF"/>
                </a:solidFill>
                <a:latin typeface="Roboto Condensed"/>
                <a:cs typeface="Roboto Condensed"/>
              </a:rPr>
              <a:t>Stokłosy)</a:t>
            </a:r>
            <a:endParaRPr lang="pl-PL" sz="195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9421566" y="8448026"/>
            <a:ext cx="4973884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pl-PL" sz="1950" b="1" spc="5" dirty="0">
                <a:solidFill>
                  <a:srgbClr val="FFFFFF"/>
                </a:solidFill>
                <a:latin typeface="Roboto Condensed"/>
                <a:cs typeface="Roboto Condensed"/>
              </a:rPr>
              <a:t>Więcej na: </a:t>
            </a:r>
            <a:r>
              <a:rPr lang="pl-PL" sz="1950" spc="5" dirty="0" err="1">
                <a:solidFill>
                  <a:srgbClr val="FFFFFF"/>
                </a:solidFill>
                <a:latin typeface="Roboto Condensed"/>
                <a:cs typeface="Roboto Condensed"/>
              </a:rPr>
              <a:t>www.vistula.edu.pl</a:t>
            </a:r>
            <a:endParaRPr sz="1950" dirty="0">
              <a:latin typeface="Roboto Condensed"/>
              <a:cs typeface="Roboto Condensed"/>
            </a:endParaRPr>
          </a:p>
        </p:txBody>
      </p:sp>
      <p:sp>
        <p:nvSpPr>
          <p:cNvPr id="9" name="object 12"/>
          <p:cNvSpPr/>
          <p:nvPr/>
        </p:nvSpPr>
        <p:spPr>
          <a:xfrm>
            <a:off x="11957049" y="9146462"/>
            <a:ext cx="1032314" cy="1073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9473083" y="9119101"/>
            <a:ext cx="1016618" cy="1147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/>
          <p:nvPr/>
        </p:nvSpPr>
        <p:spPr>
          <a:xfrm>
            <a:off x="1089087" y="9832350"/>
            <a:ext cx="1036617" cy="1183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/>
          <p:cNvSpPr txBox="1"/>
          <p:nvPr/>
        </p:nvSpPr>
        <p:spPr>
          <a:xfrm>
            <a:off x="2355850" y="10123116"/>
            <a:ext cx="5917896" cy="522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980"/>
              </a:lnSpc>
              <a:spcBef>
                <a:spcPts val="95"/>
              </a:spcBef>
            </a:pPr>
            <a:r>
              <a:rPr sz="1650" b="1" spc="-5" dirty="0">
                <a:solidFill>
                  <a:srgbClr val="59728E"/>
                </a:solidFill>
                <a:latin typeface="Roboto Condensed"/>
                <a:cs typeface="Roboto Condensed"/>
              </a:rPr>
              <a:t>Grupa Uczelni</a:t>
            </a:r>
            <a:r>
              <a:rPr sz="1650" b="1" spc="-65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b="1" spc="-10" dirty="0">
                <a:solidFill>
                  <a:srgbClr val="59728E"/>
                </a:solidFill>
                <a:latin typeface="Roboto Condensed"/>
                <a:cs typeface="Roboto Condensed"/>
              </a:rPr>
              <a:t>Vistula</a:t>
            </a:r>
            <a:endParaRPr sz="1650" dirty="0">
              <a:latin typeface="Roboto Condensed"/>
              <a:cs typeface="Roboto Condensed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59728E"/>
                </a:solidFill>
                <a:latin typeface="Roboto Condensed"/>
                <a:cs typeface="Roboto Condensed"/>
              </a:rPr>
              <a:t>Praktyczna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wiedza. Biznesowe podejście. Globalne</a:t>
            </a:r>
            <a:r>
              <a:rPr sz="1650" spc="80" dirty="0">
                <a:solidFill>
                  <a:srgbClr val="59728E"/>
                </a:solidFill>
                <a:latin typeface="Roboto Condensed"/>
                <a:cs typeface="Roboto Condensed"/>
              </a:rPr>
              <a:t> </a:t>
            </a:r>
            <a:r>
              <a:rPr sz="1650" spc="-5" dirty="0">
                <a:solidFill>
                  <a:srgbClr val="59728E"/>
                </a:solidFill>
                <a:latin typeface="Roboto Condensed"/>
                <a:cs typeface="Roboto Condensed"/>
              </a:rPr>
              <a:t>możliwości.</a:t>
            </a:r>
            <a:endParaRPr sz="1650" dirty="0">
              <a:latin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3980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670050" y="168275"/>
            <a:ext cx="7010400" cy="3192985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	</a:t>
            </a:r>
            <a:r>
              <a:rPr lang="pl-PL" u="sng" dirty="0"/>
              <a:t>Telefony alarmowe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1517650" y="854076"/>
            <a:ext cx="8077200" cy="8816180"/>
          </a:xfrm>
        </p:spPr>
        <p:txBody>
          <a:bodyPr/>
          <a:lstStyle/>
          <a:p>
            <a:r>
              <a:rPr lang="pl-PL" sz="2800" dirty="0">
                <a:solidFill>
                  <a:srgbClr val="FF0000"/>
                </a:solidFill>
              </a:rPr>
              <a:t>    	112 (europejski numer alarmowy)</a:t>
            </a:r>
          </a:p>
          <a:p>
            <a:r>
              <a:rPr lang="pl-PL" sz="2800" dirty="0">
                <a:solidFill>
                  <a:srgbClr val="FF0000"/>
                </a:solidFill>
              </a:rPr>
              <a:t>	</a:t>
            </a:r>
          </a:p>
          <a:p>
            <a:r>
              <a:rPr lang="pl-PL" sz="2800" dirty="0">
                <a:solidFill>
                  <a:srgbClr val="FF0000"/>
                </a:solidFill>
              </a:rPr>
              <a:t>	451 152 584, tel. stacjonarny wew.397 (ochrona) </a:t>
            </a:r>
          </a:p>
          <a:p>
            <a:r>
              <a:rPr lang="pl-PL" sz="2400" dirty="0">
                <a:solidFill>
                  <a:schemeClr val="tx1"/>
                </a:solidFill>
              </a:rPr>
              <a:t>	</a:t>
            </a:r>
          </a:p>
          <a:p>
            <a:r>
              <a:rPr lang="pl-PL" sz="2400" dirty="0">
                <a:solidFill>
                  <a:schemeClr val="tx1"/>
                </a:solidFill>
              </a:rPr>
              <a:t>	</a:t>
            </a:r>
            <a:r>
              <a:rPr lang="pl-PL" sz="2800" dirty="0">
                <a:solidFill>
                  <a:srgbClr val="FF0000"/>
                </a:solidFill>
              </a:rPr>
              <a:t>501 556 557 (Pełnomocnik Rektora ds. 	Bezpieczeństwa)</a:t>
            </a:r>
            <a:endParaRPr lang="pl-PL" sz="2400" dirty="0">
              <a:solidFill>
                <a:srgbClr val="FF0000"/>
              </a:solidFill>
            </a:endParaRPr>
          </a:p>
          <a:p>
            <a:pPr algn="l"/>
            <a:endParaRPr lang="pl-PL" sz="2400" dirty="0">
              <a:solidFill>
                <a:schemeClr val="tx1"/>
              </a:solidFill>
            </a:endParaRP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999   	pogotowie ratunkowe</a:t>
            </a: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998 	straż pożarna</a:t>
            </a: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997	policja</a:t>
            </a: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994 	pogotowie wodno-kanalizacyjne</a:t>
            </a: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993 	pogotowie ciepłownicze</a:t>
            </a:r>
          </a:p>
          <a:p>
            <a:pPr marL="514350" indent="-514350" algn="l">
              <a:buAutoNum type="arabicPlain" startAt="992"/>
            </a:pPr>
            <a:r>
              <a:rPr lang="pl-PL" sz="2400" dirty="0">
                <a:solidFill>
                  <a:schemeClr val="tx1"/>
                </a:solidFill>
              </a:rPr>
              <a:t>      pogotowie gazownicze</a:t>
            </a: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991      pogotowie energetyczne</a:t>
            </a:r>
          </a:p>
          <a:p>
            <a:pPr marL="514350" indent="-514350" algn="l">
              <a:buAutoNum type="arabicPlain" startAt="987"/>
            </a:pPr>
            <a:r>
              <a:rPr lang="pl-PL" sz="2400" dirty="0">
                <a:solidFill>
                  <a:schemeClr val="tx1"/>
                </a:solidFill>
              </a:rPr>
              <a:t>     wojewódzkie centrum zarządzania kryzysowego</a:t>
            </a:r>
          </a:p>
          <a:p>
            <a:pPr algn="l"/>
            <a:r>
              <a:rPr lang="pl-PL" sz="2400" dirty="0">
                <a:solidFill>
                  <a:schemeClr val="tx1"/>
                </a:solidFill>
              </a:rPr>
              <a:t>986     straż miejska</a:t>
            </a:r>
          </a:p>
          <a:p>
            <a:pPr algn="l"/>
            <a:r>
              <a:rPr lang="pl-PL" sz="2800" dirty="0">
                <a:solidFill>
                  <a:schemeClr val="tx1"/>
                </a:solidFill>
              </a:rPr>
              <a:t>	</a:t>
            </a:r>
            <a:r>
              <a:rPr lang="pl-PL" sz="2200" u="sng" dirty="0">
                <a:solidFill>
                  <a:schemeClr val="tx1"/>
                </a:solidFill>
              </a:rPr>
              <a:t>Jak wezwać pomoc:</a:t>
            </a:r>
          </a:p>
          <a:p>
            <a:pPr algn="l"/>
            <a:r>
              <a:rPr lang="pl-PL" sz="2200" dirty="0">
                <a:solidFill>
                  <a:schemeClr val="tx1"/>
                </a:solidFill>
              </a:rPr>
              <a:t>       </a:t>
            </a:r>
            <a:r>
              <a:rPr lang="pl-PL" sz="2200" b="0" dirty="0">
                <a:solidFill>
                  <a:schemeClr val="tx1"/>
                </a:solidFill>
              </a:rPr>
              <a:t>-</a:t>
            </a:r>
            <a:r>
              <a:rPr lang="pl-PL" sz="2200" dirty="0">
                <a:solidFill>
                  <a:schemeClr val="tx1"/>
                </a:solidFill>
              </a:rPr>
              <a:t>	dzwoń z bezpiecznego miejsca. Mów spokojnie i 	wyraźnie,</a:t>
            </a:r>
          </a:p>
          <a:p>
            <a:pPr marL="914400" lvl="1" indent="-457200" algn="l">
              <a:buFontTx/>
              <a:buChar char="-"/>
            </a:pPr>
            <a:r>
              <a:rPr lang="pl-PL" sz="2200" dirty="0">
                <a:solidFill>
                  <a:schemeClr val="tx1"/>
                </a:solidFill>
              </a:rPr>
              <a:t>podaj dokładny adres,</a:t>
            </a:r>
          </a:p>
          <a:p>
            <a:pPr marL="914400" lvl="1" indent="-457200" algn="l">
              <a:buFontTx/>
              <a:buChar char="-"/>
            </a:pPr>
            <a:r>
              <a:rPr lang="pl-PL" sz="2200" dirty="0">
                <a:solidFill>
                  <a:schemeClr val="tx1"/>
                </a:solidFill>
              </a:rPr>
              <a:t>wyjaśnij co się stało i czy zagrożone jest życie, zdrowie lub mienie,</a:t>
            </a:r>
          </a:p>
          <a:p>
            <a:pPr marL="914400" lvl="1" indent="-457200" algn="l">
              <a:buFontTx/>
              <a:buChar char="-"/>
            </a:pPr>
            <a:r>
              <a:rPr lang="pl-PL" sz="2200" dirty="0">
                <a:solidFill>
                  <a:schemeClr val="tx1"/>
                </a:solidFill>
              </a:rPr>
              <a:t>poczekaj, aż operator potwierdzi przyjęcie zgłoszenia. Nie rozłączaj się pierwszy.</a:t>
            </a:r>
          </a:p>
        </p:txBody>
      </p:sp>
      <p:sp>
        <p:nvSpPr>
          <p:cNvPr id="6" name="object 4"/>
          <p:cNvSpPr/>
          <p:nvPr/>
        </p:nvSpPr>
        <p:spPr>
          <a:xfrm>
            <a:off x="1197134" y="706918"/>
            <a:ext cx="168116" cy="680558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9884516" y="0"/>
            <a:ext cx="10219584" cy="881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884516" y="8816485"/>
            <a:ext cx="2552592" cy="24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9884516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9E5EBD">
              <a:alpha val="74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2439412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139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3251073" y="9601027"/>
            <a:ext cx="922655" cy="923290"/>
          </a:xfrm>
          <a:custGeom>
            <a:avLst/>
            <a:gdLst/>
            <a:ahLst/>
            <a:cxnLst/>
            <a:rect l="l" t="t" r="r" b="b"/>
            <a:pathLst>
              <a:path w="922655" h="923290">
                <a:moveTo>
                  <a:pt x="498068" y="707622"/>
                </a:moveTo>
                <a:lnTo>
                  <a:pt x="424280" y="707622"/>
                </a:lnTo>
                <a:lnTo>
                  <a:pt x="229050" y="902988"/>
                </a:lnTo>
                <a:lnTo>
                  <a:pt x="229050" y="912223"/>
                </a:lnTo>
                <a:lnTo>
                  <a:pt x="238275" y="921448"/>
                </a:lnTo>
                <a:lnTo>
                  <a:pt x="241353" y="922987"/>
                </a:lnTo>
                <a:lnTo>
                  <a:pt x="250568" y="922987"/>
                </a:lnTo>
                <a:lnTo>
                  <a:pt x="253646" y="921448"/>
                </a:lnTo>
                <a:lnTo>
                  <a:pt x="445808" y="729161"/>
                </a:lnTo>
                <a:lnTo>
                  <a:pt x="519592" y="729161"/>
                </a:lnTo>
                <a:lnTo>
                  <a:pt x="498068" y="707622"/>
                </a:lnTo>
                <a:close/>
              </a:path>
              <a:path w="922655" h="923290">
                <a:moveTo>
                  <a:pt x="519592" y="729161"/>
                </a:moveTo>
                <a:lnTo>
                  <a:pt x="476550" y="729161"/>
                </a:lnTo>
                <a:lnTo>
                  <a:pt x="668702" y="921448"/>
                </a:lnTo>
                <a:lnTo>
                  <a:pt x="671780" y="922987"/>
                </a:lnTo>
                <a:lnTo>
                  <a:pt x="681005" y="922987"/>
                </a:lnTo>
                <a:lnTo>
                  <a:pt x="684073" y="921448"/>
                </a:lnTo>
                <a:lnTo>
                  <a:pt x="693298" y="912223"/>
                </a:lnTo>
                <a:lnTo>
                  <a:pt x="693298" y="902988"/>
                </a:lnTo>
                <a:lnTo>
                  <a:pt x="519592" y="729161"/>
                </a:lnTo>
                <a:close/>
              </a:path>
              <a:path w="922655" h="923290">
                <a:moveTo>
                  <a:pt x="476550" y="729161"/>
                </a:moveTo>
                <a:lnTo>
                  <a:pt x="445808" y="729161"/>
                </a:lnTo>
                <a:lnTo>
                  <a:pt x="445808" y="886067"/>
                </a:lnTo>
                <a:lnTo>
                  <a:pt x="451954" y="892224"/>
                </a:lnTo>
                <a:lnTo>
                  <a:pt x="470394" y="892224"/>
                </a:lnTo>
                <a:lnTo>
                  <a:pt x="476550" y="886067"/>
                </a:lnTo>
                <a:lnTo>
                  <a:pt x="476550" y="729161"/>
                </a:lnTo>
                <a:close/>
              </a:path>
              <a:path w="922655" h="923290">
                <a:moveTo>
                  <a:pt x="916202" y="61526"/>
                </a:moveTo>
                <a:lnTo>
                  <a:pt x="6146" y="61526"/>
                </a:lnTo>
                <a:lnTo>
                  <a:pt x="0" y="67683"/>
                </a:lnTo>
                <a:lnTo>
                  <a:pt x="0" y="701476"/>
                </a:lnTo>
                <a:lnTo>
                  <a:pt x="6146" y="707622"/>
                </a:lnTo>
                <a:lnTo>
                  <a:pt x="916202" y="707622"/>
                </a:lnTo>
                <a:lnTo>
                  <a:pt x="922348" y="701476"/>
                </a:lnTo>
                <a:lnTo>
                  <a:pt x="922348" y="676858"/>
                </a:lnTo>
                <a:lnTo>
                  <a:pt x="30752" y="676858"/>
                </a:lnTo>
                <a:lnTo>
                  <a:pt x="30752" y="92300"/>
                </a:lnTo>
                <a:lnTo>
                  <a:pt x="922348" y="92300"/>
                </a:lnTo>
                <a:lnTo>
                  <a:pt x="922348" y="67683"/>
                </a:lnTo>
                <a:lnTo>
                  <a:pt x="916202" y="61526"/>
                </a:lnTo>
                <a:close/>
              </a:path>
              <a:path w="922655" h="923290">
                <a:moveTo>
                  <a:pt x="922348" y="92300"/>
                </a:moveTo>
                <a:lnTo>
                  <a:pt x="891606" y="92300"/>
                </a:lnTo>
                <a:lnTo>
                  <a:pt x="891606" y="676858"/>
                </a:lnTo>
                <a:lnTo>
                  <a:pt x="922348" y="676858"/>
                </a:lnTo>
                <a:lnTo>
                  <a:pt x="922348" y="92300"/>
                </a:lnTo>
                <a:close/>
              </a:path>
              <a:path w="922655" h="923290">
                <a:moveTo>
                  <a:pt x="854706" y="615321"/>
                </a:moveTo>
                <a:lnTo>
                  <a:pt x="713287" y="615321"/>
                </a:lnTo>
                <a:lnTo>
                  <a:pt x="707140" y="621478"/>
                </a:lnTo>
                <a:lnTo>
                  <a:pt x="707140" y="639938"/>
                </a:lnTo>
                <a:lnTo>
                  <a:pt x="713287" y="646095"/>
                </a:lnTo>
                <a:lnTo>
                  <a:pt x="854706" y="646095"/>
                </a:lnTo>
                <a:lnTo>
                  <a:pt x="860863" y="639938"/>
                </a:lnTo>
                <a:lnTo>
                  <a:pt x="860863" y="621478"/>
                </a:lnTo>
                <a:lnTo>
                  <a:pt x="854706" y="615321"/>
                </a:lnTo>
                <a:close/>
              </a:path>
              <a:path w="922655" h="923290">
                <a:moveTo>
                  <a:pt x="854706" y="553794"/>
                </a:moveTo>
                <a:lnTo>
                  <a:pt x="774772" y="553794"/>
                </a:lnTo>
                <a:lnTo>
                  <a:pt x="768625" y="559941"/>
                </a:lnTo>
                <a:lnTo>
                  <a:pt x="768625" y="578401"/>
                </a:lnTo>
                <a:lnTo>
                  <a:pt x="774772" y="584558"/>
                </a:lnTo>
                <a:lnTo>
                  <a:pt x="854706" y="584558"/>
                </a:lnTo>
                <a:lnTo>
                  <a:pt x="860863" y="578401"/>
                </a:lnTo>
                <a:lnTo>
                  <a:pt x="860863" y="559941"/>
                </a:lnTo>
                <a:lnTo>
                  <a:pt x="854706" y="553794"/>
                </a:lnTo>
                <a:close/>
              </a:path>
              <a:path w="922655" h="923290">
                <a:moveTo>
                  <a:pt x="777850" y="507638"/>
                </a:moveTo>
                <a:lnTo>
                  <a:pt x="144508" y="507638"/>
                </a:lnTo>
                <a:lnTo>
                  <a:pt x="138351" y="513795"/>
                </a:lnTo>
                <a:lnTo>
                  <a:pt x="138351" y="532256"/>
                </a:lnTo>
                <a:lnTo>
                  <a:pt x="144508" y="538412"/>
                </a:lnTo>
                <a:lnTo>
                  <a:pt x="777850" y="538412"/>
                </a:lnTo>
                <a:lnTo>
                  <a:pt x="783997" y="532256"/>
                </a:lnTo>
                <a:lnTo>
                  <a:pt x="783997" y="513795"/>
                </a:lnTo>
                <a:lnTo>
                  <a:pt x="777850" y="507638"/>
                </a:lnTo>
                <a:close/>
              </a:path>
              <a:path w="922655" h="923290">
                <a:moveTo>
                  <a:pt x="255185" y="353811"/>
                </a:moveTo>
                <a:lnTo>
                  <a:pt x="175251" y="353811"/>
                </a:lnTo>
                <a:lnTo>
                  <a:pt x="169104" y="359968"/>
                </a:lnTo>
                <a:lnTo>
                  <a:pt x="169104" y="507638"/>
                </a:lnTo>
                <a:lnTo>
                  <a:pt x="199847" y="507638"/>
                </a:lnTo>
                <a:lnTo>
                  <a:pt x="199847" y="384574"/>
                </a:lnTo>
                <a:lnTo>
                  <a:pt x="261332" y="384574"/>
                </a:lnTo>
                <a:lnTo>
                  <a:pt x="261332" y="359968"/>
                </a:lnTo>
                <a:lnTo>
                  <a:pt x="255185" y="353811"/>
                </a:lnTo>
                <a:close/>
              </a:path>
              <a:path w="922655" h="923290">
                <a:moveTo>
                  <a:pt x="261332" y="384574"/>
                </a:moveTo>
                <a:lnTo>
                  <a:pt x="230589" y="384574"/>
                </a:lnTo>
                <a:lnTo>
                  <a:pt x="230589" y="507638"/>
                </a:lnTo>
                <a:lnTo>
                  <a:pt x="261332" y="507638"/>
                </a:lnTo>
                <a:lnTo>
                  <a:pt x="261332" y="384574"/>
                </a:lnTo>
                <a:close/>
              </a:path>
              <a:path w="922655" h="923290">
                <a:moveTo>
                  <a:pt x="378166" y="276892"/>
                </a:moveTo>
                <a:lnTo>
                  <a:pt x="298231" y="276892"/>
                </a:lnTo>
                <a:lnTo>
                  <a:pt x="292085" y="283048"/>
                </a:lnTo>
                <a:lnTo>
                  <a:pt x="292085" y="507638"/>
                </a:lnTo>
                <a:lnTo>
                  <a:pt x="322827" y="507638"/>
                </a:lnTo>
                <a:lnTo>
                  <a:pt x="322827" y="307666"/>
                </a:lnTo>
                <a:lnTo>
                  <a:pt x="384312" y="307666"/>
                </a:lnTo>
                <a:lnTo>
                  <a:pt x="384312" y="283048"/>
                </a:lnTo>
                <a:lnTo>
                  <a:pt x="378166" y="276892"/>
                </a:lnTo>
                <a:close/>
              </a:path>
              <a:path w="922655" h="923290">
                <a:moveTo>
                  <a:pt x="384312" y="307666"/>
                </a:moveTo>
                <a:lnTo>
                  <a:pt x="353570" y="307666"/>
                </a:lnTo>
                <a:lnTo>
                  <a:pt x="353570" y="507638"/>
                </a:lnTo>
                <a:lnTo>
                  <a:pt x="384312" y="507638"/>
                </a:lnTo>
                <a:lnTo>
                  <a:pt x="384312" y="307666"/>
                </a:lnTo>
                <a:close/>
              </a:path>
              <a:path w="922655" h="923290">
                <a:moveTo>
                  <a:pt x="501147" y="353811"/>
                </a:moveTo>
                <a:lnTo>
                  <a:pt x="421212" y="353811"/>
                </a:lnTo>
                <a:lnTo>
                  <a:pt x="415055" y="359968"/>
                </a:lnTo>
                <a:lnTo>
                  <a:pt x="415055" y="507638"/>
                </a:lnTo>
                <a:lnTo>
                  <a:pt x="445808" y="507638"/>
                </a:lnTo>
                <a:lnTo>
                  <a:pt x="445808" y="384574"/>
                </a:lnTo>
                <a:lnTo>
                  <a:pt x="507293" y="384574"/>
                </a:lnTo>
                <a:lnTo>
                  <a:pt x="507293" y="359968"/>
                </a:lnTo>
                <a:lnTo>
                  <a:pt x="501147" y="353811"/>
                </a:lnTo>
                <a:close/>
              </a:path>
              <a:path w="922655" h="923290">
                <a:moveTo>
                  <a:pt x="507293" y="384574"/>
                </a:moveTo>
                <a:lnTo>
                  <a:pt x="476550" y="384574"/>
                </a:lnTo>
                <a:lnTo>
                  <a:pt x="476550" y="507638"/>
                </a:lnTo>
                <a:lnTo>
                  <a:pt x="507293" y="507638"/>
                </a:lnTo>
                <a:lnTo>
                  <a:pt x="507293" y="384574"/>
                </a:lnTo>
                <a:close/>
              </a:path>
              <a:path w="922655" h="923290">
                <a:moveTo>
                  <a:pt x="624127" y="276892"/>
                </a:moveTo>
                <a:lnTo>
                  <a:pt x="544192" y="276892"/>
                </a:lnTo>
                <a:lnTo>
                  <a:pt x="538035" y="283048"/>
                </a:lnTo>
                <a:lnTo>
                  <a:pt x="538035" y="507638"/>
                </a:lnTo>
                <a:lnTo>
                  <a:pt x="568778" y="507638"/>
                </a:lnTo>
                <a:lnTo>
                  <a:pt x="568778" y="307666"/>
                </a:lnTo>
                <a:lnTo>
                  <a:pt x="630274" y="307666"/>
                </a:lnTo>
                <a:lnTo>
                  <a:pt x="630274" y="283048"/>
                </a:lnTo>
                <a:lnTo>
                  <a:pt x="624127" y="276892"/>
                </a:lnTo>
                <a:close/>
              </a:path>
              <a:path w="922655" h="923290">
                <a:moveTo>
                  <a:pt x="630274" y="307666"/>
                </a:moveTo>
                <a:lnTo>
                  <a:pt x="599531" y="307666"/>
                </a:lnTo>
                <a:lnTo>
                  <a:pt x="599531" y="507638"/>
                </a:lnTo>
                <a:lnTo>
                  <a:pt x="630274" y="507638"/>
                </a:lnTo>
                <a:lnTo>
                  <a:pt x="630274" y="307666"/>
                </a:lnTo>
                <a:close/>
              </a:path>
              <a:path w="922655" h="923290">
                <a:moveTo>
                  <a:pt x="747108" y="353811"/>
                </a:moveTo>
                <a:lnTo>
                  <a:pt x="667173" y="353811"/>
                </a:lnTo>
                <a:lnTo>
                  <a:pt x="661026" y="359968"/>
                </a:lnTo>
                <a:lnTo>
                  <a:pt x="661026" y="507638"/>
                </a:lnTo>
                <a:lnTo>
                  <a:pt x="691759" y="507638"/>
                </a:lnTo>
                <a:lnTo>
                  <a:pt x="691759" y="384574"/>
                </a:lnTo>
                <a:lnTo>
                  <a:pt x="753254" y="384574"/>
                </a:lnTo>
                <a:lnTo>
                  <a:pt x="753254" y="359968"/>
                </a:lnTo>
                <a:lnTo>
                  <a:pt x="747108" y="353811"/>
                </a:lnTo>
                <a:close/>
              </a:path>
              <a:path w="922655" h="923290">
                <a:moveTo>
                  <a:pt x="753254" y="384574"/>
                </a:moveTo>
                <a:lnTo>
                  <a:pt x="722512" y="384574"/>
                </a:lnTo>
                <a:lnTo>
                  <a:pt x="722512" y="507638"/>
                </a:lnTo>
                <a:lnTo>
                  <a:pt x="753254" y="507638"/>
                </a:lnTo>
                <a:lnTo>
                  <a:pt x="753254" y="384574"/>
                </a:lnTo>
                <a:close/>
              </a:path>
              <a:path w="922655" h="923290">
                <a:moveTo>
                  <a:pt x="138351" y="221511"/>
                </a:moveTo>
                <a:lnTo>
                  <a:pt x="107609" y="221511"/>
                </a:lnTo>
                <a:lnTo>
                  <a:pt x="107609" y="301509"/>
                </a:lnTo>
                <a:lnTo>
                  <a:pt x="113755" y="307666"/>
                </a:lnTo>
                <a:lnTo>
                  <a:pt x="132205" y="307666"/>
                </a:lnTo>
                <a:lnTo>
                  <a:pt x="138351" y="301509"/>
                </a:lnTo>
                <a:lnTo>
                  <a:pt x="138351" y="221511"/>
                </a:lnTo>
                <a:close/>
              </a:path>
              <a:path w="922655" h="923290">
                <a:moveTo>
                  <a:pt x="212139" y="159984"/>
                </a:moveTo>
                <a:lnTo>
                  <a:pt x="169104" y="159984"/>
                </a:lnTo>
                <a:lnTo>
                  <a:pt x="199847" y="190748"/>
                </a:lnTo>
                <a:lnTo>
                  <a:pt x="199847" y="301509"/>
                </a:lnTo>
                <a:lnTo>
                  <a:pt x="205993" y="307666"/>
                </a:lnTo>
                <a:lnTo>
                  <a:pt x="224443" y="307666"/>
                </a:lnTo>
                <a:lnTo>
                  <a:pt x="230589" y="301509"/>
                </a:lnTo>
                <a:lnTo>
                  <a:pt x="230589" y="221511"/>
                </a:lnTo>
                <a:lnTo>
                  <a:pt x="273629" y="221511"/>
                </a:lnTo>
                <a:lnTo>
                  <a:pt x="228610" y="176455"/>
                </a:lnTo>
                <a:lnTo>
                  <a:pt x="227364" y="174225"/>
                </a:lnTo>
                <a:lnTo>
                  <a:pt x="225574" y="172434"/>
                </a:lnTo>
                <a:lnTo>
                  <a:pt x="223343" y="171198"/>
                </a:lnTo>
                <a:lnTo>
                  <a:pt x="212139" y="159984"/>
                </a:lnTo>
                <a:close/>
              </a:path>
              <a:path w="922655" h="923290">
                <a:moveTo>
                  <a:pt x="173711" y="121525"/>
                </a:moveTo>
                <a:lnTo>
                  <a:pt x="164487" y="121525"/>
                </a:lnTo>
                <a:lnTo>
                  <a:pt x="114844" y="171198"/>
                </a:lnTo>
                <a:lnTo>
                  <a:pt x="112614" y="172434"/>
                </a:lnTo>
                <a:lnTo>
                  <a:pt x="110834" y="174225"/>
                </a:lnTo>
                <a:lnTo>
                  <a:pt x="109588" y="176455"/>
                </a:lnTo>
                <a:lnTo>
                  <a:pt x="59956" y="226129"/>
                </a:lnTo>
                <a:lnTo>
                  <a:pt x="59956" y="235364"/>
                </a:lnTo>
                <a:lnTo>
                  <a:pt x="72249" y="247667"/>
                </a:lnTo>
                <a:lnTo>
                  <a:pt x="81473" y="247667"/>
                </a:lnTo>
                <a:lnTo>
                  <a:pt x="107609" y="221511"/>
                </a:lnTo>
                <a:lnTo>
                  <a:pt x="138351" y="221511"/>
                </a:lnTo>
                <a:lnTo>
                  <a:pt x="138351" y="190748"/>
                </a:lnTo>
                <a:lnTo>
                  <a:pt x="169104" y="159984"/>
                </a:lnTo>
                <a:lnTo>
                  <a:pt x="212139" y="159984"/>
                </a:lnTo>
                <a:lnTo>
                  <a:pt x="173711" y="121525"/>
                </a:lnTo>
                <a:close/>
              </a:path>
              <a:path w="922655" h="923290">
                <a:moveTo>
                  <a:pt x="273629" y="221511"/>
                </a:moveTo>
                <a:lnTo>
                  <a:pt x="230589" y="221511"/>
                </a:lnTo>
                <a:lnTo>
                  <a:pt x="253646" y="244589"/>
                </a:lnTo>
                <a:lnTo>
                  <a:pt x="256725" y="246128"/>
                </a:lnTo>
                <a:lnTo>
                  <a:pt x="265950" y="246128"/>
                </a:lnTo>
                <a:lnTo>
                  <a:pt x="269017" y="244589"/>
                </a:lnTo>
                <a:lnTo>
                  <a:pt x="278242" y="235364"/>
                </a:lnTo>
                <a:lnTo>
                  <a:pt x="278242" y="226129"/>
                </a:lnTo>
                <a:lnTo>
                  <a:pt x="273629" y="221511"/>
                </a:lnTo>
                <a:close/>
              </a:path>
              <a:path w="922655" h="923290">
                <a:moveTo>
                  <a:pt x="470404" y="0"/>
                </a:moveTo>
                <a:lnTo>
                  <a:pt x="451954" y="0"/>
                </a:lnTo>
                <a:lnTo>
                  <a:pt x="445808" y="6156"/>
                </a:lnTo>
                <a:lnTo>
                  <a:pt x="445808" y="61526"/>
                </a:lnTo>
                <a:lnTo>
                  <a:pt x="476550" y="61526"/>
                </a:lnTo>
                <a:lnTo>
                  <a:pt x="476550" y="6156"/>
                </a:lnTo>
                <a:lnTo>
                  <a:pt x="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15667753" y="9416646"/>
            <a:ext cx="1198916" cy="1371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7549203" y="8816485"/>
            <a:ext cx="2552592" cy="24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17549203" y="8816485"/>
            <a:ext cx="2552700" cy="2492375"/>
          </a:xfrm>
          <a:custGeom>
            <a:avLst/>
            <a:gdLst/>
            <a:ahLst/>
            <a:cxnLst/>
            <a:rect l="l" t="t" r="r" b="b"/>
            <a:pathLst>
              <a:path w="2552700" h="2492375">
                <a:moveTo>
                  <a:pt x="0" y="0"/>
                </a:moveTo>
                <a:lnTo>
                  <a:pt x="2552592" y="0"/>
                </a:lnTo>
                <a:lnTo>
                  <a:pt x="2552592" y="2492070"/>
                </a:lnTo>
                <a:lnTo>
                  <a:pt x="0" y="2492070"/>
                </a:lnTo>
                <a:lnTo>
                  <a:pt x="0" y="0"/>
                </a:lnTo>
                <a:close/>
              </a:path>
            </a:pathLst>
          </a:custGeom>
          <a:solidFill>
            <a:srgbClr val="2C97DC">
              <a:alpha val="738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5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EB8F6B5-E550-43E0-C154-26BF66B2C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62" y="-365125"/>
            <a:ext cx="19179988" cy="11277600"/>
          </a:xfrm>
        </p:spPr>
        <p:txBody>
          <a:bodyPr/>
          <a:lstStyle/>
          <a:p>
            <a:r>
              <a:rPr lang="pl-PL" dirty="0"/>
              <a:t> </a:t>
            </a:r>
          </a:p>
          <a:p>
            <a:r>
              <a:rPr lang="pl-PL" sz="3600" dirty="0"/>
              <a:t>							</a:t>
            </a:r>
            <a:r>
              <a:rPr lang="pl-PL" sz="3200" u="sng" dirty="0"/>
              <a:t>DOM LUB MIESZKANIE</a:t>
            </a:r>
          </a:p>
          <a:p>
            <a:r>
              <a:rPr lang="pl-PL" sz="3200" dirty="0"/>
              <a:t>-    Przygotuj przedmioty do uszczelniania i zabezpieczania okien i drzwi, np. koce, ręczniki, taśmy. </a:t>
            </a:r>
          </a:p>
          <a:p>
            <a:r>
              <a:rPr lang="pl-PL" sz="3200" dirty="0"/>
              <a:t>-    Usuń z korytarzy i klatek schodowych niepotrzebne przedmioty.</a:t>
            </a:r>
          </a:p>
          <a:p>
            <a:r>
              <a:rPr lang="pl-PL" sz="3200" dirty="0"/>
              <a:t>-    Przygotuj się na przerwy w dostawach wody, prądu, gazu i na brak dostępu do telefonu i </a:t>
            </a:r>
            <a:r>
              <a:rPr lang="pl-PL" sz="3200" dirty="0" err="1"/>
              <a:t>internetu</a:t>
            </a:r>
            <a:r>
              <a:rPr lang="pl-PL" sz="3200" dirty="0"/>
              <a:t>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Oznacz w widoczny sposób, np. kolorowymi taśmami, miejsca odcięcia gazu, prądu i wody. Przećwicz z najbliższymi ich wyłączanie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Zamontuj czujki dymu, czadu i gazu. Regularnie sprawdzaj ich stan techniczny. Dokładnie sprawdź umiejscowienie czujek.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Wyposaż dom w gaśnicę i koc gaśniczy. 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Pamiętaj o regularnych przeglądach instalacji: kominowej, wentylacyjnej, gazowej i elektrycznej oraz o ubezpieczeniu domu / mieszkania</a:t>
            </a:r>
          </a:p>
          <a:p>
            <a:pPr marL="571500" indent="-571500">
              <a:buFontTx/>
              <a:buChar char="-"/>
            </a:pPr>
            <a:r>
              <a:rPr lang="pl-PL" sz="3200" dirty="0"/>
              <a:t>Sprawdź, które miejsce w domu jest najbezpieczniejsze: z dala od okien, przy ścianach nośnych, w centralnych pomieszczeniach.</a:t>
            </a:r>
          </a:p>
          <a:p>
            <a:r>
              <a:rPr lang="pl-PL" sz="3200" dirty="0"/>
              <a:t>					</a:t>
            </a:r>
          </a:p>
          <a:p>
            <a:r>
              <a:rPr lang="pl-PL" sz="3200" dirty="0"/>
              <a:t>						</a:t>
            </a:r>
            <a:r>
              <a:rPr lang="pl-PL" sz="3200" u="sng" dirty="0"/>
              <a:t>ZRÓB ZAPASY DOMOWE NA MINIMUM 3 DNI </a:t>
            </a:r>
          </a:p>
          <a:p>
            <a:r>
              <a:rPr lang="pl-PL" sz="3200" dirty="0"/>
              <a:t>	Możesz zgromadzić zapasy trwałe (produkty z długim terminem ważności) i te, które będziesz 	częściowo 	zużywać i regularnie uzupełniać. Przeglądaj zapasy raz na kilka miesięcy i sprawdzaj terminy przydatności.</a:t>
            </a:r>
          </a:p>
          <a:p>
            <a:pPr marL="571500" indent="-571500">
              <a:buFontTx/>
              <a:buChar char="-"/>
            </a:pPr>
            <a:endParaRPr lang="pl-PL" sz="36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231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27FCB06-5619-B9E6-822C-6833C6BE9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538" y="320675"/>
            <a:ext cx="17968912" cy="9296400"/>
          </a:xfrm>
        </p:spPr>
        <p:txBody>
          <a:bodyPr/>
          <a:lstStyle/>
          <a:p>
            <a:pPr algn="l"/>
            <a:r>
              <a:rPr lang="pl-PL" sz="4400" dirty="0"/>
              <a:t>							</a:t>
            </a:r>
            <a:r>
              <a:rPr lang="pl-PL" sz="4000" u="sng" dirty="0"/>
              <a:t>TRANSPORT</a:t>
            </a:r>
          </a:p>
          <a:p>
            <a:endParaRPr lang="pl-PL" sz="4000" dirty="0"/>
          </a:p>
          <a:p>
            <a:r>
              <a:rPr lang="pl-PL" sz="4000" dirty="0"/>
              <a:t>-	Jeżeli korzystasz z samochodu, pamiętaj, żeby był sprawny technicznie 	i zatankowany. </a:t>
            </a:r>
          </a:p>
          <a:p>
            <a:r>
              <a:rPr lang="pl-PL" sz="4000" dirty="0"/>
              <a:t>-	Upewnij się, że masz apteczkę, gaśnicę i trójkąt ostrzegawczy, koło zapasowe, 	zestaw naprawczy, narzędzia do wymiany koła itp.. </a:t>
            </a:r>
          </a:p>
          <a:p>
            <a:r>
              <a:rPr lang="pl-PL" sz="4000" dirty="0"/>
              <a:t>-	Przygotuj dodatkowe środki łączności, np. CB radio, walkie-talkie. </a:t>
            </a:r>
          </a:p>
          <a:p>
            <a:r>
              <a:rPr lang="pl-PL" sz="4000" dirty="0"/>
              <a:t>- 	Miej przy sobie papierową mapę lub atlas samochodowy. Możesz wcześniej 	pobrać mapy offline. System GPS może nie działać. </a:t>
            </a:r>
          </a:p>
          <a:p>
            <a:r>
              <a:rPr lang="pl-PL" sz="4000" dirty="0"/>
              <a:t>-	W sytuacjach kryzysowych ogranicz korzystanie z samochodu. Drogi powinny być 	przejezdne dla służb ratowniczych i transportów wojskowych.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085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50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rostokąt 5"/>
          <p:cNvSpPr/>
          <p:nvPr/>
        </p:nvSpPr>
        <p:spPr>
          <a:xfrm>
            <a:off x="18570" y="1"/>
            <a:ext cx="10052050" cy="896301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2C97DC"/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10052050" y="8908415"/>
            <a:ext cx="10052050" cy="2461260"/>
            <a:chOff x="0" y="8847897"/>
            <a:chExt cx="10052050" cy="2461260"/>
          </a:xfrm>
        </p:grpSpPr>
        <p:sp>
          <p:nvSpPr>
            <p:cNvPr id="11" name="object 3"/>
            <p:cNvSpPr/>
            <p:nvPr userDrawn="1"/>
          </p:nvSpPr>
          <p:spPr>
            <a:xfrm>
              <a:off x="0" y="8847897"/>
              <a:ext cx="10052050" cy="2461260"/>
            </a:xfrm>
            <a:custGeom>
              <a:avLst/>
              <a:gdLst/>
              <a:ahLst/>
              <a:cxnLst/>
              <a:rect l="l" t="t" r="r" b="b"/>
              <a:pathLst>
                <a:path w="10052050" h="2461259">
                  <a:moveTo>
                    <a:pt x="0" y="0"/>
                  </a:moveTo>
                  <a:lnTo>
                    <a:pt x="10052049" y="0"/>
                  </a:lnTo>
                  <a:lnTo>
                    <a:pt x="10052049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upa 11"/>
            <p:cNvGrpSpPr/>
            <p:nvPr userDrawn="1"/>
          </p:nvGrpSpPr>
          <p:grpSpPr>
            <a:xfrm>
              <a:off x="0" y="9518223"/>
              <a:ext cx="10052050" cy="1183210"/>
              <a:chOff x="0" y="9518223"/>
              <a:chExt cx="10052050" cy="1183210"/>
            </a:xfrm>
          </p:grpSpPr>
          <p:sp>
            <p:nvSpPr>
              <p:cNvPr id="13" name="object 4"/>
              <p:cNvSpPr/>
              <p:nvPr userDrawn="1"/>
            </p:nvSpPr>
            <p:spPr>
              <a:xfrm>
                <a:off x="1089087" y="9518223"/>
                <a:ext cx="1036617" cy="118321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5"/>
              <p:cNvSpPr txBox="1"/>
              <p:nvPr userDrawn="1"/>
            </p:nvSpPr>
            <p:spPr>
              <a:xfrm>
                <a:off x="0" y="9808990"/>
                <a:ext cx="10052050" cy="52832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533650">
                  <a:lnSpc>
                    <a:spcPts val="1980"/>
                  </a:lnSpc>
                  <a:spcBef>
                    <a:spcPts val="95"/>
                  </a:spcBef>
                </a:pPr>
                <a:r>
                  <a:rPr sz="1650" b="1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Grupa Uczelni</a:t>
                </a:r>
                <a:r>
                  <a:rPr sz="1650" b="1" spc="-6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b="1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Vistula</a:t>
                </a:r>
                <a:endParaRPr sz="1650" dirty="0">
                  <a:latin typeface="Roboto Condensed"/>
                  <a:cs typeface="Roboto Condensed"/>
                </a:endParaRPr>
              </a:p>
              <a:p>
                <a:pPr marL="2533650">
                  <a:lnSpc>
                    <a:spcPct val="100000"/>
                  </a:lnSpc>
                </a:pPr>
                <a:r>
                  <a:rPr sz="1650" spc="-1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Praktyczna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wiedza. Biznesowe podejście. Globalne</a:t>
                </a:r>
                <a:r>
                  <a:rPr sz="1650" spc="80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 </a:t>
                </a:r>
                <a:r>
                  <a:rPr sz="1650" spc="-5" dirty="0">
                    <a:solidFill>
                      <a:srgbClr val="59728E"/>
                    </a:solidFill>
                    <a:latin typeface="Roboto Condensed"/>
                    <a:cs typeface="Roboto Condensed"/>
                  </a:rPr>
                  <a:t>możliwości.</a:t>
                </a:r>
                <a:endParaRPr sz="1650" dirty="0">
                  <a:latin typeface="Roboto Condensed"/>
                  <a:cs typeface="Roboto Condensed"/>
                </a:endParaRPr>
              </a:p>
            </p:txBody>
          </p:sp>
        </p:grpSp>
      </p:grp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1379537" y="-56024"/>
            <a:ext cx="7910513" cy="833899"/>
          </a:xfrm>
        </p:spPr>
        <p:txBody>
          <a:bodyPr/>
          <a:lstStyle/>
          <a:p>
            <a:r>
              <a:rPr lang="pl-PL" dirty="0"/>
              <a:t>			</a:t>
            </a:r>
            <a:r>
              <a:rPr lang="pl-PL" u="sng" dirty="0"/>
              <a:t>VISTULA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>
          <a:xfrm>
            <a:off x="527050" y="549276"/>
            <a:ext cx="9562140" cy="9320232"/>
          </a:xfrm>
        </p:spPr>
        <p:txBody>
          <a:bodyPr/>
          <a:lstStyle/>
          <a:p>
            <a:r>
              <a:rPr lang="pl-PL" sz="2800" dirty="0"/>
              <a:t>-</a:t>
            </a:r>
            <a:r>
              <a:rPr lang="pl-PL" sz="3200" dirty="0"/>
              <a:t>Zapoznaj się z planem ewakuacyjnym uczelni -sprawdź, gdzie są wyjścia ewakuacyjne, miejsca zbiórki, gaśnice, hydranty, defibrylator(AED) i apteczki oraz kto jest przeszkolony w zakresie udzielania pierwszej pomocy.</a:t>
            </a:r>
          </a:p>
          <a:p>
            <a:endParaRPr lang="pl-PL" sz="3200" dirty="0"/>
          </a:p>
          <a:p>
            <a:r>
              <a:rPr lang="pl-PL" sz="3200" dirty="0"/>
              <a:t>-Zapoznaj się z procedurami bezpieczeństwa obowiązującymi w uczelni </a:t>
            </a:r>
            <a:r>
              <a:rPr lang="pl-PL" sz="3200" u="sng" dirty="0">
                <a:highlight>
                  <a:srgbClr val="FFFF00"/>
                </a:highlight>
                <a:hlinkClick r:id="rId4"/>
              </a:rPr>
              <a:t>https://vistula.edu.pl/student/bezpieczna-vistula</a:t>
            </a:r>
            <a:endParaRPr lang="pl-PL" sz="3200" u="sng" dirty="0">
              <a:highlight>
                <a:srgbClr val="FFFF00"/>
              </a:highlight>
            </a:endParaRPr>
          </a:p>
          <a:p>
            <a:endParaRPr lang="pl-PL" sz="3200" dirty="0"/>
          </a:p>
          <a:p>
            <a:r>
              <a:rPr lang="pl-PL" sz="3200" dirty="0"/>
              <a:t>-Zgłaszaj Dyrektorowi ds. Administracji natychmiast nieprawidłowości, które zauważysz, np. uszkodzoną instalację elektryczną, zablokowane drogi </a:t>
            </a:r>
            <a:r>
              <a:rPr lang="pl-PL" sz="3200"/>
              <a:t>ewakuacyjne .</a:t>
            </a:r>
            <a:endParaRPr lang="pl-PL" sz="3200" dirty="0"/>
          </a:p>
          <a:p>
            <a:endParaRPr lang="pl-PL" sz="3200" dirty="0"/>
          </a:p>
          <a:p>
            <a:r>
              <a:rPr lang="pl-PL" sz="3200" dirty="0"/>
              <a:t>-Podchodź poważnie do próbnych ewakuacji, postępując zgodnie z obowiązującymi procedurami– zamknij okna, dopływ wody, wyłącz urządzenia elektryczne, zabierz tylko niezbędne rzeczy, nie korzystaj z windy.</a:t>
            </a:r>
          </a:p>
          <a:p>
            <a:endParaRPr lang="en-US" sz="2800" dirty="0"/>
          </a:p>
        </p:txBody>
      </p:sp>
      <p:sp>
        <p:nvSpPr>
          <p:cNvPr id="10" name="object 4"/>
          <p:cNvSpPr/>
          <p:nvPr/>
        </p:nvSpPr>
        <p:spPr>
          <a:xfrm>
            <a:off x="34924" y="1006475"/>
            <a:ext cx="228601" cy="1828801"/>
          </a:xfrm>
          <a:custGeom>
            <a:avLst/>
            <a:gdLst/>
            <a:ahLst/>
            <a:cxnLst/>
            <a:rect l="l" t="t" r="r" b="b"/>
            <a:pathLst>
              <a:path w="167640" h="1047114">
                <a:moveTo>
                  <a:pt x="0" y="0"/>
                </a:moveTo>
                <a:lnTo>
                  <a:pt x="0" y="1047088"/>
                </a:lnTo>
                <a:lnTo>
                  <a:pt x="167534" y="1047088"/>
                </a:lnTo>
                <a:lnTo>
                  <a:pt x="1675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160FC0A-6AE6-4EB5-D55A-9B3D6E868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650" y="396875"/>
            <a:ext cx="18730912" cy="9372600"/>
          </a:xfrm>
        </p:spPr>
        <p:txBody>
          <a:bodyPr/>
          <a:lstStyle/>
          <a:p>
            <a:r>
              <a:rPr lang="pl-PL" sz="3600" dirty="0"/>
              <a:t>				</a:t>
            </a:r>
            <a:r>
              <a:rPr lang="pl-PL" sz="3600" u="sng" dirty="0"/>
              <a:t>ZAGROŻENIE ATAKIEM TERRORYSTYCZNYM</a:t>
            </a:r>
          </a:p>
          <a:p>
            <a:endParaRPr lang="pl-PL" sz="3600" u="sng" dirty="0"/>
          </a:p>
          <a:p>
            <a:r>
              <a:rPr lang="pl-PL" sz="3600" dirty="0"/>
              <a:t>W sytuacji zagrożenie atakiem terrorystycznym w Polsce wprowadza się stopnie alarmowe, służące</a:t>
            </a:r>
          </a:p>
          <a:p>
            <a:r>
              <a:rPr lang="pl-PL" sz="3600" dirty="0"/>
              <a:t>podniesieniu czujności służb i instytucji.</a:t>
            </a:r>
          </a:p>
          <a:p>
            <a:endParaRPr lang="pl-PL" sz="3600" dirty="0"/>
          </a:p>
          <a:p>
            <a:r>
              <a:rPr lang="pl-PL" sz="3600" dirty="0"/>
              <a:t>Są 4 stopnie alarmowe: </a:t>
            </a:r>
          </a:p>
          <a:p>
            <a:pPr marL="571500" indent="-571500">
              <a:buFontTx/>
              <a:buChar char="-"/>
            </a:pPr>
            <a:r>
              <a:rPr lang="pl-PL" sz="3600" dirty="0"/>
              <a:t>ALFA, wprowadzane w przypadku podwyższonego ryzyka, bez konieczności natychmiastowych       działań.</a:t>
            </a:r>
          </a:p>
          <a:p>
            <a:pPr marL="571500" indent="-571500">
              <a:buFontTx/>
              <a:buChar char="-"/>
            </a:pPr>
            <a:r>
              <a:rPr lang="pl-PL" sz="3600" dirty="0"/>
              <a:t>BRAVO, istnieje realne zagrożenie, wymagające zwiększonej czujności służb i instytucji.</a:t>
            </a:r>
          </a:p>
          <a:p>
            <a:pPr marL="571500" indent="-571500">
              <a:buFontTx/>
              <a:buChar char="-"/>
            </a:pPr>
            <a:r>
              <a:rPr lang="pl-PL" sz="3600" dirty="0"/>
              <a:t>CHARLIE, istnieje bezpośrednie zagrożenie, wymagające podejmowania konkretnych działań.</a:t>
            </a:r>
          </a:p>
          <a:p>
            <a:pPr marL="571500" indent="-571500">
              <a:buFontTx/>
              <a:buChar char="-"/>
            </a:pPr>
            <a:r>
              <a:rPr lang="pl-PL" sz="3600" dirty="0"/>
              <a:t>DELTA, nastąpił atak lub istnieje poważne zagrożenie, wymagające natychmiastowych reakcji.</a:t>
            </a:r>
          </a:p>
          <a:p>
            <a:pPr marL="571500" indent="-571500">
              <a:buFontTx/>
              <a:buChar char="-"/>
            </a:pPr>
            <a:endParaRPr lang="pl-PL" sz="3600" dirty="0"/>
          </a:p>
          <a:p>
            <a:r>
              <a:rPr lang="pl-PL" sz="3600" dirty="0"/>
              <a:t>Jeśli zagrożenie dotyczy komputerów, sieci lub ważnych systemów państwowych, wprowadza się specjalne stopnie CRP (np. ALFA-CRP itd.).</a:t>
            </a:r>
          </a:p>
          <a:p>
            <a:r>
              <a:rPr lang="pl-PL" sz="3600" dirty="0"/>
              <a:t>Ww. stopnie alarmowe wprowadza premier lub minister spraw wewnętrznych(w pilnych przypadkach), po konsultacji z odpowiednimi służbami.</a:t>
            </a:r>
          </a:p>
          <a:p>
            <a:r>
              <a:rPr lang="pl-PL" sz="3600" dirty="0"/>
              <a:t>Obecnie obowiązują stopnie BRAVO i BRAVO-CRP</a:t>
            </a:r>
            <a:r>
              <a:rPr lang="pl-PL" sz="3600"/>
              <a:t>.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3818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E0FAF16-65E1-3027-EA8F-560E751D5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538" y="1"/>
            <a:ext cx="18273712" cy="10074274"/>
          </a:xfrm>
        </p:spPr>
        <p:txBody>
          <a:bodyPr/>
          <a:lstStyle/>
          <a:p>
            <a:r>
              <a:rPr lang="pl-PL" sz="3200" dirty="0"/>
              <a:t>						</a:t>
            </a:r>
            <a:r>
              <a:rPr lang="pl-PL" sz="3200" u="sng" dirty="0"/>
              <a:t>ATAK Z POWIETRZA - DRONY</a:t>
            </a:r>
          </a:p>
          <a:p>
            <a:endParaRPr lang="pl-PL" sz="3200" dirty="0"/>
          </a:p>
          <a:p>
            <a:r>
              <a:rPr lang="pl-PL" sz="3200" dirty="0"/>
              <a:t>1.	Jeśli nie było alarmu powietrznego, a widzisz niezidentyfikowany nadlatujący obiekt/słyszysz niski, 	przypominający buczenie dźwięk 	– działaj natychmiast. Za 30 sekund może być już nad twoim domem, 	samochodem.</a:t>
            </a:r>
          </a:p>
          <a:p>
            <a:r>
              <a:rPr lang="pl-PL" sz="3200" dirty="0"/>
              <a:t>2. 	Odłóż telefon. Nie nagrywaj.</a:t>
            </a:r>
          </a:p>
          <a:p>
            <a:r>
              <a:rPr lang="pl-PL" sz="3200" dirty="0"/>
              <a:t>3. 	Odejdź od okna– okno działa jak mini bomba. Szkło rozpryskuje się jak ostrza.</a:t>
            </a:r>
          </a:p>
          <a:p>
            <a:r>
              <a:rPr lang="pl-PL" sz="3200" dirty="0"/>
              <a:t>	Okno to najniebezpieczniejsze miejsce. Odejdź jak najdalej. Najlepiej w głąb mieszkania.</a:t>
            </a:r>
          </a:p>
          <a:p>
            <a:r>
              <a:rPr lang="pl-PL" sz="3200" dirty="0"/>
              <a:t>4. 	Znajdź dwie ściany. Między tobą w pomieszczeniu a ulicą powinny być co najmniej dwie ściany 	nośne. 	Kuchnia z oknami – nie. Łazienka bez okien – tak. Korytarz – idealnie.</a:t>
            </a:r>
          </a:p>
          <a:p>
            <a:r>
              <a:rPr lang="pl-PL" sz="3200" dirty="0"/>
              <a:t>5. 	Połóż się na podłogę i osłoń głowę rękami. Odłamki lecą po łuku–musisz być niżej niż ich trajektoria.</a:t>
            </a:r>
          </a:p>
          <a:p>
            <a:r>
              <a:rPr lang="pl-PL" sz="3200" dirty="0"/>
              <a:t>6. 	Jesteś na zewnątrz – przykucnij i szukaj schronienia za najbliższą betonową ścianą lub w jakimkolwiek 	zagłębieniu. Jeśli niczego nie ma – po prostu padnij na ziemię.</a:t>
            </a:r>
          </a:p>
          <a:p>
            <a:r>
              <a:rPr lang="pl-PL" sz="3200" dirty="0"/>
              <a:t>7. 	Będąc w samochodzie, stań się niewidzialny. Zgaś silnik, wyłącz światła. Opuść pojazd.</a:t>
            </a:r>
          </a:p>
          <a:p>
            <a:r>
              <a:rPr lang="pl-PL" sz="3200" dirty="0"/>
              <a:t>	Szukaj schronienia: przejście podziemne, zagłębienie terenu, betonowa osłona. Jeśli nie ma nic –  	połóż się przy krawężniku, obok samochodu, a nawet pod nim. Światło i ruch to orientacja dla  dronów.</a:t>
            </a:r>
          </a:p>
          <a:p>
            <a:r>
              <a:rPr lang="pl-PL" sz="3200" dirty="0"/>
              <a:t>8.      Zatkaj uszy, otwórz usta. To ochrona przed falą uderzeniową. Prosty gest, który może uratować twój 	słuch i płuca.</a:t>
            </a:r>
          </a:p>
          <a:p>
            <a:r>
              <a:rPr lang="pl-PL" sz="3200" dirty="0"/>
              <a:t>9.	Nie ruszaj się, dopóki nie będzie co najmniej 10 min. ciszy. Cisza po pierwszej eksplozji może być 	pułapką, przed kolejnym atakiem.</a:t>
            </a:r>
          </a:p>
          <a:p>
            <a:endParaRPr lang="pl-PL" sz="3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035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EC4E21B-C731-86D4-649D-5714024C6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9538" y="396875"/>
            <a:ext cx="14158912" cy="8458200"/>
          </a:xfrm>
        </p:spPr>
        <p:txBody>
          <a:bodyPr/>
          <a:lstStyle/>
          <a:p>
            <a:r>
              <a:rPr lang="pl-PL" dirty="0"/>
              <a:t>		</a:t>
            </a:r>
            <a:r>
              <a:rPr lang="pl-PL" u="sng" dirty="0"/>
              <a:t>OGŁOSZENIE ALARMU DLA LUDNOŚCI CYWILNEJ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1755B6-1172-77E8-9AC6-5070391E04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9538" y="1463675"/>
            <a:ext cx="16825912" cy="4210051"/>
          </a:xfrm>
        </p:spPr>
        <p:txBody>
          <a:bodyPr/>
          <a:lstStyle/>
          <a:p>
            <a:r>
              <a:rPr lang="pl-PL" sz="3200" dirty="0">
                <a:solidFill>
                  <a:schemeClr val="tx1"/>
                </a:solidFill>
              </a:rPr>
              <a:t>W przypadku wystąpienia zagrożeń alarm ogłaszany jest trzyminutowym, ciągłym,</a:t>
            </a:r>
          </a:p>
          <a:p>
            <a:r>
              <a:rPr lang="pl-PL" sz="3200" dirty="0">
                <a:solidFill>
                  <a:schemeClr val="tx1"/>
                </a:solidFill>
              </a:rPr>
              <a:t>modulowanym dźwiękiem syreny. Towarzyszyć mu mogą powtarzane trzykrotnie komunikaty słowne, np. „</a:t>
            </a:r>
            <a:r>
              <a:rPr lang="pl-PL" sz="3200" dirty="0" err="1">
                <a:solidFill>
                  <a:schemeClr val="tx1"/>
                </a:solidFill>
              </a:rPr>
              <a:t>uwaga,uwaga,uwaga</a:t>
            </a:r>
            <a:r>
              <a:rPr lang="pl-PL" sz="3200" dirty="0">
                <a:solidFill>
                  <a:schemeClr val="tx1"/>
                </a:solidFill>
              </a:rPr>
              <a:t>, ogłaszam alarm (podać przyczynę, rodzaj zagrożenia itp.) dla………”</a:t>
            </a:r>
          </a:p>
          <a:p>
            <a:endParaRPr lang="pl-PL" sz="3200" dirty="0">
              <a:solidFill>
                <a:schemeClr val="tx1"/>
              </a:solidFill>
            </a:endParaRPr>
          </a:p>
          <a:p>
            <a:r>
              <a:rPr lang="pl-PL" sz="3200" dirty="0">
                <a:solidFill>
                  <a:schemeClr val="tx1"/>
                </a:solidFill>
              </a:rPr>
              <a:t>Po usłyszeniu sygnału alarmowego, natychmiast przerwij pracę.  Włącz radio na </a:t>
            </a:r>
            <a:r>
              <a:rPr lang="pl-PL" sz="3200">
                <a:solidFill>
                  <a:schemeClr val="tx1"/>
                </a:solidFill>
              </a:rPr>
              <a:t>lokalną stację, </a:t>
            </a:r>
            <a:r>
              <a:rPr lang="pl-PL" sz="3200" dirty="0">
                <a:solidFill>
                  <a:schemeClr val="tx1"/>
                </a:solidFill>
              </a:rPr>
              <a:t>śledź informacje w </a:t>
            </a:r>
            <a:r>
              <a:rPr lang="pl-PL" sz="3200" dirty="0" err="1">
                <a:solidFill>
                  <a:schemeClr val="tx1"/>
                </a:solidFill>
              </a:rPr>
              <a:t>internecie</a:t>
            </a:r>
            <a:r>
              <a:rPr lang="pl-PL" sz="3200" dirty="0">
                <a:solidFill>
                  <a:schemeClr val="tx1"/>
                </a:solidFill>
              </a:rPr>
              <a:t> i stosuj się do komunikatów o zagrożeniu. Wykonuj polecenia wydawane przez służby.</a:t>
            </a:r>
          </a:p>
          <a:p>
            <a:endParaRPr lang="pl-PL" sz="3200" dirty="0">
              <a:solidFill>
                <a:schemeClr val="tx1"/>
              </a:solidFill>
            </a:endParaRPr>
          </a:p>
          <a:p>
            <a:r>
              <a:rPr lang="pl-PL" sz="3200" dirty="0">
                <a:solidFill>
                  <a:schemeClr val="tx1"/>
                </a:solidFill>
              </a:rPr>
              <a:t>Nie panikuj!!!!!</a:t>
            </a:r>
          </a:p>
          <a:p>
            <a:endParaRPr lang="pl-PL" sz="3200" dirty="0">
              <a:solidFill>
                <a:schemeClr val="tx1"/>
              </a:solidFill>
            </a:endParaRPr>
          </a:p>
          <a:p>
            <a:r>
              <a:rPr lang="pl-PL" sz="3200" dirty="0">
                <a:solidFill>
                  <a:schemeClr val="tx1"/>
                </a:solidFill>
              </a:rPr>
              <a:t>Kiedy sytuacja będzie opanowana i bezpieczna, usłyszymy podobny dźwięk syreny alarmowej, ale będzie on ciągły, nieprzerwany przez 3 minuty. Komunikat głosowy zostanie powtórzony trzykrotnie „uwaga, </a:t>
            </a:r>
            <a:r>
              <a:rPr lang="pl-PL" sz="3200" dirty="0" err="1">
                <a:solidFill>
                  <a:schemeClr val="tx1"/>
                </a:solidFill>
              </a:rPr>
              <a:t>uwaga,uwaga</a:t>
            </a:r>
            <a:r>
              <a:rPr lang="pl-PL" sz="3200" dirty="0">
                <a:solidFill>
                  <a:schemeClr val="tx1"/>
                </a:solidFill>
              </a:rPr>
              <a:t> odwołuję alarm (podać przyczynę, rodzaj zagrożenia itp.) dla…..”</a:t>
            </a:r>
          </a:p>
          <a:p>
            <a:endParaRPr lang="pl-PL" sz="36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04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stula prezentacja">
      <a:dk1>
        <a:srgbClr val="000000"/>
      </a:dk1>
      <a:lt1>
        <a:srgbClr val="FFFFFF"/>
      </a:lt1>
      <a:dk2>
        <a:srgbClr val="6D6E70"/>
      </a:dk2>
      <a:lt2>
        <a:srgbClr val="FFFFFF"/>
      </a:lt2>
      <a:accent1>
        <a:srgbClr val="00ADC4"/>
      </a:accent1>
      <a:accent2>
        <a:srgbClr val="9E5EBD"/>
      </a:accent2>
      <a:accent3>
        <a:srgbClr val="2C97DC"/>
      </a:accent3>
      <a:accent4>
        <a:srgbClr val="20BF9C"/>
      </a:accent4>
      <a:accent5>
        <a:srgbClr val="485E7B"/>
      </a:accent5>
      <a:accent6>
        <a:srgbClr val="EF4541"/>
      </a:accent6>
      <a:hlink>
        <a:srgbClr val="139EB8"/>
      </a:hlink>
      <a:folHlink>
        <a:srgbClr val="9E5E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1063</TotalTime>
  <Words>3041</Words>
  <Application>Microsoft Office PowerPoint</Application>
  <PresentationFormat>Niestandardowy</PresentationFormat>
  <Paragraphs>252</Paragraphs>
  <Slides>20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Calibri</vt:lpstr>
      <vt:lpstr>Roboto Condensed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 PREZENTACJI  GRUPY UCZELNI  VISTULA</dc:title>
  <dc:creator>Michal</dc:creator>
  <cp:lastModifiedBy>Michał Jasiński</cp:lastModifiedBy>
  <cp:revision>146</cp:revision>
  <cp:lastPrinted>2019-07-24T15:13:25Z</cp:lastPrinted>
  <dcterms:created xsi:type="dcterms:W3CDTF">2017-06-12T14:03:54Z</dcterms:created>
  <dcterms:modified xsi:type="dcterms:W3CDTF">2025-10-08T09:04:55Z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2017-06-12T00:00:00Z</vt:filetime>
  </property>
  <property fmtid="{D5CDD505-2E9C-101B-9397-08002B2CF9AE}" pid="3" name="LastSaved">
    <vt:filetime>2017-06-12T00:00:00Z</vt:filetime>
  </property>
</Properties>
</file>