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2" r:id="rId3"/>
    <p:sldId id="270" r:id="rId4"/>
    <p:sldId id="271" r:id="rId5"/>
    <p:sldId id="274" r:id="rId6"/>
    <p:sldId id="275" r:id="rId7"/>
    <p:sldId id="277" r:id="rId8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7DC"/>
    <a:srgbClr val="139EB8"/>
    <a:srgbClr val="21BF9C"/>
    <a:srgbClr val="485E7B"/>
    <a:srgbClr val="9E5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93493" autoAdjust="0"/>
  </p:normalViewPr>
  <p:slideViewPr>
    <p:cSldViewPr>
      <p:cViewPr varScale="1">
        <p:scale>
          <a:sx n="47" d="100"/>
          <a:sy n="47" d="100"/>
        </p:scale>
        <p:origin x="29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71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17.01.2024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41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6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667563" cy="1183210"/>
            <a:chOff x="1089087" y="9518223"/>
            <a:chExt cx="76675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2353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59305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5994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146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375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.jasinski@vistula.edu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93850" y="2254796"/>
            <a:ext cx="5410200" cy="3399879"/>
          </a:xfrm>
        </p:spPr>
        <p:txBody>
          <a:bodyPr/>
          <a:lstStyle/>
          <a:p>
            <a:r>
              <a:rPr lang="pl-PL" dirty="0"/>
              <a:t>BEZPIECZ</a:t>
            </a:r>
            <a:r>
              <a:rPr lang="en-US" dirty="0"/>
              <a:t>N</a:t>
            </a:r>
            <a:r>
              <a:rPr lang="pl-PL" dirty="0"/>
              <a:t>A</a:t>
            </a:r>
          </a:p>
          <a:p>
            <a:r>
              <a:rPr lang="pl-PL" dirty="0"/>
              <a:t>VISTULA</a:t>
            </a:r>
          </a:p>
          <a:p>
            <a:endParaRPr lang="pl-PL" dirty="0"/>
          </a:p>
          <a:p>
            <a:r>
              <a:rPr lang="pl-PL" dirty="0"/>
              <a:t>20</a:t>
            </a:r>
            <a:r>
              <a:rPr lang="en-US" dirty="0"/>
              <a:t>23</a:t>
            </a:r>
            <a:r>
              <a:rPr lang="pl-PL" dirty="0"/>
              <a:t>/202</a:t>
            </a:r>
            <a:r>
              <a:rPr lang="en-US" dirty="0"/>
              <a:t>4</a:t>
            </a:r>
            <a:endParaRPr lang="pl-PL" dirty="0"/>
          </a:p>
        </p:txBody>
      </p:sp>
      <p:sp>
        <p:nvSpPr>
          <p:cNvPr id="5" name="object 3"/>
          <p:cNvSpPr/>
          <p:nvPr/>
        </p:nvSpPr>
        <p:spPr>
          <a:xfrm>
            <a:off x="973792" y="2120354"/>
            <a:ext cx="315258" cy="22389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17650" y="701675"/>
            <a:ext cx="7162800" cy="2659585"/>
          </a:xfrm>
        </p:spPr>
        <p:txBody>
          <a:bodyPr/>
          <a:lstStyle/>
          <a:p>
            <a:r>
              <a:rPr lang="pl-PL" u="sng" dirty="0"/>
              <a:t>Telefony alarmowe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517650" y="2073276"/>
            <a:ext cx="7162800" cy="3600450"/>
          </a:xfrm>
        </p:spPr>
        <p:txBody>
          <a:bodyPr/>
          <a:lstStyle/>
          <a:p>
            <a:pPr algn="l"/>
            <a:r>
              <a:rPr lang="pl-PL" sz="2800" dirty="0"/>
              <a:t>Jeśli czujesz się </a:t>
            </a:r>
            <a:r>
              <a:rPr lang="pl-PL" sz="2800" dirty="0" err="1"/>
              <a:t>zagrożon</a:t>
            </a:r>
            <a:r>
              <a:rPr lang="en-US" sz="2800" dirty="0"/>
              <a:t>y</a:t>
            </a:r>
            <a:r>
              <a:rPr lang="pl-PL" sz="2800" dirty="0"/>
              <a:t>/zagrożona, przydarzyło ci się coś niebezpiecznego, byłeś/byłaś świadkiem wypadku/przestępstwa, natychmiast zadzwoń na:</a:t>
            </a:r>
          </a:p>
          <a:p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112 (Europejski Numer Alarmowy)</a:t>
            </a:r>
            <a:endParaRPr lang="en-US" sz="2800" dirty="0"/>
          </a:p>
          <a:p>
            <a:pPr marL="2286000" lvl="4" indent="-457200">
              <a:buFontTx/>
              <a:buChar char="-"/>
            </a:pPr>
            <a:r>
              <a:rPr lang="pl-PL" sz="2800" dirty="0"/>
              <a:t> lub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997 (Policja)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998 (Straż Pożarna)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999 (Pogotowie Ratunkowe)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986 (Straż Miejska)</a:t>
            </a:r>
          </a:p>
          <a:p>
            <a:endParaRPr lang="pl-PL" sz="2800" dirty="0"/>
          </a:p>
          <a:p>
            <a:r>
              <a:rPr lang="pl-PL" sz="2800" dirty="0"/>
              <a:t>		</a:t>
            </a:r>
            <a:r>
              <a:rPr lang="pl-PL" sz="2800" dirty="0">
                <a:solidFill>
                  <a:srgbClr val="FF0000"/>
                </a:solidFill>
              </a:rPr>
              <a:t>+48 501 556 557 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(Telefon Alarmowy Vistuli)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sp>
        <p:nvSpPr>
          <p:cNvPr id="6" name="object 4"/>
          <p:cNvSpPr/>
          <p:nvPr/>
        </p:nvSpPr>
        <p:spPr>
          <a:xfrm>
            <a:off x="1197134" y="706918"/>
            <a:ext cx="168116" cy="680558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50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18570" y="1"/>
            <a:ext cx="10052050" cy="896301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0052050" y="8908415"/>
            <a:ext cx="10052050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379537" y="473076"/>
            <a:ext cx="7910513" cy="1671906"/>
          </a:xfrm>
        </p:spPr>
        <p:txBody>
          <a:bodyPr/>
          <a:lstStyle/>
          <a:p>
            <a:r>
              <a:rPr lang="pl-PL" u="sng" dirty="0" err="1"/>
              <a:t>Pamietaj</a:t>
            </a:r>
            <a:r>
              <a:rPr lang="pl-PL" u="sng" dirty="0"/>
              <a:t>, że następujące wykroczenia podlegają karze grzywny: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1379537" y="2599011"/>
            <a:ext cx="7300913" cy="319772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/>
              <a:t>Spożywanie alkoholu w miejscach publicznych np. na terenie uczelni, w akademikach, parkach, środkach transportu itp. (100-500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Palenie papierosów</a:t>
            </a:r>
            <a:r>
              <a:rPr lang="en-US" sz="2800" dirty="0"/>
              <a:t>, </a:t>
            </a:r>
            <a:r>
              <a:rPr lang="en-US" sz="2800" dirty="0" err="1"/>
              <a:t>także</a:t>
            </a:r>
            <a:r>
              <a:rPr lang="en-US" sz="2800" dirty="0"/>
              <a:t> </a:t>
            </a:r>
            <a:r>
              <a:rPr lang="en-US" sz="2800" dirty="0" err="1"/>
              <a:t>elektronicznych</a:t>
            </a:r>
            <a:r>
              <a:rPr lang="en-US" sz="2800"/>
              <a:t>,</a:t>
            </a:r>
            <a:r>
              <a:rPr lang="pl-PL" sz="2800"/>
              <a:t> </a:t>
            </a:r>
            <a:r>
              <a:rPr lang="pl-PL" sz="2800" dirty="0"/>
              <a:t>w miejscach zabronionych (500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Zakłócanie porządku publicznego (po 22.00), śmiecenie, publiczne naganne zachowanie (</a:t>
            </a:r>
            <a:r>
              <a:rPr lang="en-US" sz="2800" dirty="0"/>
              <a:t>100-</a:t>
            </a:r>
            <a:r>
              <a:rPr lang="pl-PL" sz="2800" dirty="0"/>
              <a:t>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Przejście na czerwonym świetle (</a:t>
            </a:r>
            <a:r>
              <a:rPr lang="en-US" sz="2800" dirty="0"/>
              <a:t>2</a:t>
            </a:r>
            <a:r>
              <a:rPr lang="pl-PL" sz="2800" dirty="0"/>
              <a:t>00 PLN).</a:t>
            </a:r>
            <a:r>
              <a:rPr lang="en-US" sz="2800" dirty="0"/>
              <a:t> </a:t>
            </a:r>
            <a:r>
              <a:rPr lang="en-US" sz="2800" dirty="0" err="1"/>
              <a:t>Korzystanie</a:t>
            </a:r>
            <a:r>
              <a:rPr lang="en-US" sz="2800" dirty="0"/>
              <a:t> z </a:t>
            </a:r>
            <a:r>
              <a:rPr lang="en-US" sz="2800" dirty="0" err="1"/>
              <a:t>telefonu</a:t>
            </a:r>
            <a:r>
              <a:rPr lang="en-US" sz="2800" dirty="0"/>
              <a:t> </a:t>
            </a:r>
            <a:r>
              <a:rPr lang="en-US" sz="2800" dirty="0" err="1"/>
              <a:t>komórkowego</a:t>
            </a:r>
            <a:r>
              <a:rPr lang="en-US" sz="2800" dirty="0"/>
              <a:t> </a:t>
            </a:r>
            <a:r>
              <a:rPr lang="en-US" sz="2800" dirty="0" err="1"/>
              <a:t>podczas</a:t>
            </a:r>
            <a:r>
              <a:rPr lang="en-US" sz="2800" dirty="0"/>
              <a:t> </a:t>
            </a:r>
            <a:r>
              <a:rPr lang="en-US" sz="2800" dirty="0" err="1"/>
              <a:t>przechodzenia</a:t>
            </a:r>
            <a:r>
              <a:rPr lang="en-US" sz="2800" dirty="0"/>
              <a:t> </a:t>
            </a:r>
            <a:r>
              <a:rPr lang="en-US" sz="2800" dirty="0" err="1"/>
              <a:t>przez</a:t>
            </a:r>
            <a:r>
              <a:rPr lang="en-US" sz="2800" dirty="0"/>
              <a:t> </a:t>
            </a:r>
            <a:r>
              <a:rPr lang="en-US" sz="2800" dirty="0" err="1"/>
              <a:t>ulicę</a:t>
            </a:r>
            <a:r>
              <a:rPr lang="en-US" sz="2800" dirty="0"/>
              <a:t> (300PLN).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Korzystanie z transportu publicznego bez ważnego biletu (26</a:t>
            </a:r>
            <a:r>
              <a:rPr lang="en-US" sz="2800" dirty="0"/>
              <a:t>6</a:t>
            </a:r>
            <a:r>
              <a:rPr lang="pl-PL" sz="2800" dirty="0"/>
              <a:t> PLN).</a:t>
            </a:r>
            <a:endParaRPr lang="en-US" sz="2800" dirty="0"/>
          </a:p>
        </p:txBody>
      </p:sp>
      <p:sp>
        <p:nvSpPr>
          <p:cNvPr id="10" name="object 4"/>
          <p:cNvSpPr/>
          <p:nvPr/>
        </p:nvSpPr>
        <p:spPr>
          <a:xfrm>
            <a:off x="984249" y="549275"/>
            <a:ext cx="228601" cy="1828801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-1" y="-53665"/>
            <a:ext cx="10052049" cy="1145264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Grupa 9"/>
          <p:cNvGrpSpPr/>
          <p:nvPr/>
        </p:nvGrpSpPr>
        <p:grpSpPr>
          <a:xfrm>
            <a:off x="10052050" y="881648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679721" cy="1183210"/>
              <a:chOff x="11287729" y="9539165"/>
              <a:chExt cx="76797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2475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513964" y="-53361"/>
            <a:ext cx="6368686" cy="5562749"/>
          </a:xfrm>
        </p:spPr>
        <p:txBody>
          <a:bodyPr/>
          <a:lstStyle/>
          <a:p>
            <a:r>
              <a:rPr lang="pl-PL" u="sng" dirty="0"/>
              <a:t>Aby czuć się bezpiecznie w Warszawie: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22250" y="1100316"/>
            <a:ext cx="9632024" cy="672236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/>
              <a:t>Unikaj odludnych, ciemnych miejsc, zwłaszcza wieczorem lub nocą. 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Miej przy sobie dowód tożsamości/legitymację studencką.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noś</a:t>
            </a:r>
            <a:r>
              <a:rPr lang="en-US" sz="2800" dirty="0"/>
              <a:t> </a:t>
            </a:r>
            <a:r>
              <a:rPr lang="en-US" sz="2800" dirty="0" err="1"/>
              <a:t>paszportu</a:t>
            </a:r>
            <a:r>
              <a:rPr lang="en-US" sz="2800" dirty="0"/>
              <a:t>, </a:t>
            </a:r>
            <a:r>
              <a:rPr lang="en-US" sz="2800" dirty="0" err="1"/>
              <a:t>ew</a:t>
            </a:r>
            <a:r>
              <a:rPr lang="en-US" sz="2800" dirty="0"/>
              <a:t>. </a:t>
            </a:r>
            <a:r>
              <a:rPr lang="en-US" sz="2800" dirty="0" err="1"/>
              <a:t>jego</a:t>
            </a:r>
            <a:r>
              <a:rPr lang="en-US" sz="2800" dirty="0"/>
              <a:t> </a:t>
            </a:r>
            <a:r>
              <a:rPr lang="en-US" sz="2800" dirty="0" err="1"/>
              <a:t>kserokopię</a:t>
            </a:r>
            <a:r>
              <a:rPr lang="en-US" sz="2800" dirty="0"/>
              <a:t>. 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Posiadaj numery alarmowe w swojej komórce, którą zawsze blokuj. Zapisz jej numer IMEI (*#06#).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Zawsze trzymaj wartościowe przedmioty blisko siebie, zwłaszcza korzystając z transportu publicznego.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Nie noś przy sobie większych sum pieniędzy.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Chroń swój rower – zrób jego zdjęcie i zapisz numer seryjny. Zawsze zabezpieczaj go solidnym zamkiem i zostawiaj tylko w bezpiecznych, oświetlonych miejscach.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Informuj rodzinę/przyjaciół o swoich planach i daj im swoje namiary.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Rozważnie korzystaj z mediów społecznościowych.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Unikaj pochopnych decyzji w kwestii wynajęcia mieszkania.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Chodź na imprezy, do klubów/pubów z osobami zaufanymi i nie spuszczaj oka ze swojego drinka.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Pamietaj</a:t>
            </a:r>
            <a:r>
              <a:rPr lang="pl-PL" sz="2800" dirty="0"/>
              <a:t>, że </a:t>
            </a:r>
            <a:r>
              <a:rPr lang="pl-PL" sz="2800" u="sng" dirty="0"/>
              <a:t>Polska to nie Holandia</a:t>
            </a:r>
            <a:r>
              <a:rPr lang="pl-PL" sz="2800" dirty="0"/>
              <a:t>. Posiadanie nawet najmniejszej ilości narkotyków jest przestępstwem ( 3 lata więzienia).</a:t>
            </a:r>
          </a:p>
          <a:p>
            <a:r>
              <a:rPr lang="pl-PL" sz="2800" u="sng" dirty="0">
                <a:solidFill>
                  <a:srgbClr val="FF0000"/>
                </a:solidFill>
                <a:highlight>
                  <a:srgbClr val="FFFF00"/>
                </a:highlight>
              </a:rPr>
              <a:t>Podczas studiowania w Vistuli musisz posiadać ważne ubezpieczenie zdrowotne. Istnieje możliwość skorzystania z usług Narodowego Funduszu Zdrowia –</a:t>
            </a:r>
          </a:p>
          <a:p>
            <a:r>
              <a:rPr lang="pl-PL" sz="2800" u="sng" dirty="0">
                <a:solidFill>
                  <a:srgbClr val="FF0000"/>
                </a:solidFill>
                <a:highlight>
                  <a:srgbClr val="FFFF00"/>
                </a:highlight>
              </a:rPr>
              <a:t>bezpłatna infolinia  800 190 590 ( także w języku ukraińskim)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779576" y="53201"/>
            <a:ext cx="533401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351" y="-60325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6351" y="-1866443"/>
            <a:ext cx="201104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ymbol zastępczy tekstu 1"/>
          <p:cNvSpPr txBox="1">
            <a:spLocks/>
          </p:cNvSpPr>
          <p:nvPr/>
        </p:nvSpPr>
        <p:spPr>
          <a:xfrm>
            <a:off x="1135381" y="0"/>
            <a:ext cx="9098915" cy="1280159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kern="0" dirty="0">
                <a:solidFill>
                  <a:schemeClr val="bg1"/>
                </a:solidFill>
              </a:rPr>
              <a:t>Bezpieczeństwo na terenie Vistuli</a:t>
            </a:r>
          </a:p>
        </p:txBody>
      </p:sp>
      <p:sp>
        <p:nvSpPr>
          <p:cNvPr id="13" name="Symbol zastępczy tekstu 9">
            <a:extLst>
              <a:ext uri="{FF2B5EF4-FFF2-40B4-BE49-F238E27FC236}">
                <a16:creationId xmlns:a16="http://schemas.microsoft.com/office/drawing/2014/main" id="{102CCE0F-75FE-4590-966D-1EF4EAE2499E}"/>
              </a:ext>
            </a:extLst>
          </p:cNvPr>
          <p:cNvSpPr txBox="1">
            <a:spLocks/>
          </p:cNvSpPr>
          <p:nvPr/>
        </p:nvSpPr>
        <p:spPr>
          <a:xfrm>
            <a:off x="1363982" y="625475"/>
            <a:ext cx="16500143" cy="5705755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Zapoznaj się z przepisami regulującymi pobyt w Vistuli, a także z Procedurami Bezpieczeństwa        umieszczonymi na tablicach w kilku miejscach uczelni oraz na jej stronie internetowej pod  adresem  </a:t>
            </a:r>
            <a:r>
              <a:rPr lang="pl-PL" sz="2800" u="sng" kern="0" dirty="0">
                <a:solidFill>
                  <a:srgbClr val="FF0000"/>
                </a:solidFill>
              </a:rPr>
              <a:t>www.vistula.edu.pl/student/bezpieczna-vistula</a:t>
            </a:r>
            <a:endParaRPr lang="pl-PL" sz="2800" u="sng" kern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Zgłaszaj ochronie wszelkie podejrzane zachowania.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Nigdy nie ignoruj sygnałów alarmowych i w przypadku ewakuacji opuść uczelnię najbliższym wyjściem (nie korzystaj z wind).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P</a:t>
            </a:r>
            <a:r>
              <a:rPr lang="en-US" sz="2800" kern="0" dirty="0" err="1">
                <a:solidFill>
                  <a:schemeClr val="bg1"/>
                </a:solidFill>
              </a:rPr>
              <a:t>alenie</a:t>
            </a:r>
            <a:r>
              <a:rPr lang="en-US" sz="2800" kern="0" dirty="0">
                <a:solidFill>
                  <a:schemeClr val="bg1"/>
                </a:solidFill>
              </a:rPr>
              <a:t> jest </a:t>
            </a:r>
            <a:r>
              <a:rPr lang="en-US" sz="2800" kern="0" dirty="0" err="1">
                <a:solidFill>
                  <a:schemeClr val="bg1"/>
                </a:solidFill>
              </a:rPr>
              <a:t>dozwolone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tylko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w </a:t>
            </a:r>
            <a:r>
              <a:rPr lang="pl-PL" sz="2800" kern="0" dirty="0">
                <a:solidFill>
                  <a:schemeClr val="bg1"/>
                </a:solidFill>
              </a:rPr>
              <a:t>miejsc</a:t>
            </a:r>
            <a:r>
              <a:rPr lang="en-US" sz="2800" kern="0" dirty="0">
                <a:solidFill>
                  <a:schemeClr val="bg1"/>
                </a:solidFill>
              </a:rPr>
              <a:t>u </a:t>
            </a:r>
            <a:r>
              <a:rPr lang="pl-PL" sz="2800" kern="0" dirty="0">
                <a:solidFill>
                  <a:schemeClr val="bg1"/>
                </a:solidFill>
              </a:rPr>
              <a:t>wyznaczonym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Picie i posiadanie alkoholu jest ściśle zabronione.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Zawsze noś ze sobą legitymację studencką i </a:t>
            </a:r>
            <a:r>
              <a:rPr lang="en-US" sz="2800" kern="0" dirty="0" err="1">
                <a:solidFill>
                  <a:schemeClr val="bg1"/>
                </a:solidFill>
              </a:rPr>
              <a:t>potwierdzenie</a:t>
            </a:r>
            <a:r>
              <a:rPr lang="en-US" sz="2800" kern="0" dirty="0">
                <a:solidFill>
                  <a:schemeClr val="bg1"/>
                </a:solidFill>
              </a:rPr>
              <a:t> u</a:t>
            </a:r>
            <a:r>
              <a:rPr lang="pl-PL" sz="2800" kern="0" dirty="0" err="1">
                <a:solidFill>
                  <a:schemeClr val="bg1"/>
                </a:solidFill>
              </a:rPr>
              <a:t>bezpieczeni</a:t>
            </a:r>
            <a:r>
              <a:rPr lang="en-US" sz="2800" kern="0" dirty="0">
                <a:solidFill>
                  <a:schemeClr val="bg1"/>
                </a:solidFill>
              </a:rPr>
              <a:t>a</a:t>
            </a:r>
            <a:r>
              <a:rPr lang="pl-PL" sz="2800" kern="0" dirty="0">
                <a:solidFill>
                  <a:schemeClr val="bg1"/>
                </a:solidFill>
              </a:rPr>
              <a:t> zdrowotne</a:t>
            </a:r>
            <a:r>
              <a:rPr lang="en-US" sz="2800" kern="0" dirty="0">
                <a:solidFill>
                  <a:schemeClr val="bg1"/>
                </a:solidFill>
              </a:rPr>
              <a:t>go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 Lekarz </a:t>
            </a:r>
            <a:r>
              <a:rPr lang="en-US" sz="2800" kern="0" dirty="0" err="1">
                <a:solidFill>
                  <a:schemeClr val="bg1"/>
                </a:solidFill>
              </a:rPr>
              <a:t>uczelni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>
                <a:solidFill>
                  <a:schemeClr val="bg1"/>
                </a:solidFill>
              </a:rPr>
              <a:t>przyjmuje w pokoju 24 w godz. 09.00-11.00, w dni robocze oprócz czwartków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oraz</a:t>
            </a:r>
            <a:r>
              <a:rPr lang="en-US" sz="2800" kern="0" dirty="0">
                <a:solidFill>
                  <a:schemeClr val="bg1"/>
                </a:solidFill>
              </a:rPr>
              <a:t> w </a:t>
            </a:r>
            <a:r>
              <a:rPr lang="en-US" sz="2800" kern="0" dirty="0" err="1">
                <a:solidFill>
                  <a:schemeClr val="bg1"/>
                </a:solidFill>
              </a:rPr>
              <a:t>soboty</a:t>
            </a:r>
            <a:r>
              <a:rPr lang="en-US" sz="2800" kern="0" dirty="0">
                <a:solidFill>
                  <a:schemeClr val="bg1"/>
                </a:solidFill>
              </a:rPr>
              <a:t> w </a:t>
            </a:r>
            <a:r>
              <a:rPr lang="en-US" sz="2800" kern="0" dirty="0" err="1">
                <a:solidFill>
                  <a:schemeClr val="bg1"/>
                </a:solidFill>
              </a:rPr>
              <a:t>godz</a:t>
            </a:r>
            <a:r>
              <a:rPr lang="en-US" sz="2800" kern="0" dirty="0">
                <a:solidFill>
                  <a:schemeClr val="bg1"/>
                </a:solidFill>
              </a:rPr>
              <a:t>. 12.00-14.00, </a:t>
            </a:r>
            <a:r>
              <a:rPr lang="en-US" sz="2800" kern="0" dirty="0" err="1">
                <a:solidFill>
                  <a:schemeClr val="bg1"/>
                </a:solidFill>
              </a:rPr>
              <a:t>kiedy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studenci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zaoczni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mają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zjazdy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W przypadku konieczności zastosowanie pierwszej pomocy, lista osób przeszkolonych jest w recepcji i  u ochrony.  W recepcji znajduj</a:t>
            </a:r>
            <a:r>
              <a:rPr lang="en-US" sz="2800" kern="0" dirty="0">
                <a:solidFill>
                  <a:schemeClr val="bg1"/>
                </a:solidFill>
              </a:rPr>
              <a:t>e</a:t>
            </a:r>
            <a:r>
              <a:rPr lang="pl-PL" sz="2800" kern="0" dirty="0">
                <a:solidFill>
                  <a:schemeClr val="bg1"/>
                </a:solidFill>
              </a:rPr>
              <a:t> się także defibrylator AED.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kern="0" dirty="0" err="1"/>
              <a:t>Pamiętaj</a:t>
            </a:r>
            <a:r>
              <a:rPr lang="en-US" sz="3200" kern="0" dirty="0"/>
              <a:t>. </a:t>
            </a:r>
            <a:r>
              <a:rPr lang="en-US" sz="3200" kern="0" dirty="0" err="1"/>
              <a:t>Każdy</a:t>
            </a:r>
            <a:r>
              <a:rPr lang="en-US" sz="3200" kern="0" dirty="0"/>
              <a:t> student </a:t>
            </a:r>
            <a:r>
              <a:rPr lang="en-US" sz="3200" kern="0" dirty="0" err="1"/>
              <a:t>musi</a:t>
            </a:r>
            <a:r>
              <a:rPr lang="en-US" sz="3200" kern="0" dirty="0"/>
              <a:t> </a:t>
            </a:r>
            <a:r>
              <a:rPr lang="en-US" sz="3200" kern="0" dirty="0" err="1"/>
              <a:t>posiadać</a:t>
            </a:r>
            <a:r>
              <a:rPr lang="en-US" sz="3200" kern="0" dirty="0"/>
              <a:t> </a:t>
            </a:r>
            <a:r>
              <a:rPr lang="en-US" sz="3200" kern="0" dirty="0" err="1"/>
              <a:t>ważne</a:t>
            </a:r>
            <a:r>
              <a:rPr lang="en-US" sz="3200" kern="0" dirty="0"/>
              <a:t> </a:t>
            </a:r>
            <a:r>
              <a:rPr lang="en-US" sz="3200" kern="0" dirty="0" err="1"/>
              <a:t>ubezpieczenie</a:t>
            </a:r>
            <a:r>
              <a:rPr lang="en-US" sz="3200" kern="0" dirty="0"/>
              <a:t> </a:t>
            </a:r>
            <a:r>
              <a:rPr lang="en-US" sz="3200" kern="0" dirty="0" err="1"/>
              <a:t>zdrowotne</a:t>
            </a:r>
            <a:r>
              <a:rPr lang="en-US" sz="3200" kern="0"/>
              <a:t>!</a:t>
            </a:r>
            <a:r>
              <a:rPr lang="en-US" sz="2800" kern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</p:txBody>
      </p:sp>
      <p:sp>
        <p:nvSpPr>
          <p:cNvPr id="14" name="object 4"/>
          <p:cNvSpPr/>
          <p:nvPr/>
        </p:nvSpPr>
        <p:spPr>
          <a:xfrm>
            <a:off x="711201" y="60960"/>
            <a:ext cx="228600" cy="12191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upa 24"/>
          <p:cNvGrpSpPr/>
          <p:nvPr/>
        </p:nvGrpSpPr>
        <p:grpSpPr>
          <a:xfrm>
            <a:off x="20872450" y="8848090"/>
            <a:ext cx="10052050" cy="2461260"/>
            <a:chOff x="0" y="8847897"/>
            <a:chExt cx="10052050" cy="2461260"/>
          </a:xfrm>
        </p:grpSpPr>
        <p:sp>
          <p:nvSpPr>
            <p:cNvPr id="26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 txBox="1"/>
            <p:nvPr userDrawn="1"/>
          </p:nvSpPr>
          <p:spPr>
            <a:xfrm>
              <a:off x="2521253" y="9808990"/>
              <a:ext cx="6324297" cy="52257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450850" y="1158875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0052049" y="0"/>
            <a:ext cx="10052050" cy="8847897"/>
          </a:xfrm>
          <a:prstGeom prst="rect">
            <a:avLst/>
          </a:prstGeom>
          <a:solidFill>
            <a:srgbClr val="21BF9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-1" y="8846996"/>
            <a:ext cx="10052050" cy="2461260"/>
            <a:chOff x="10052050" y="8847897"/>
            <a:chExt cx="10052050" cy="2461260"/>
          </a:xfrm>
        </p:grpSpPr>
        <p:sp>
          <p:nvSpPr>
            <p:cNvPr id="9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482077"/>
            <a:ext cx="8153400" cy="3343798"/>
          </a:xfrm>
        </p:spPr>
        <p:txBody>
          <a:bodyPr/>
          <a:lstStyle/>
          <a:p>
            <a:r>
              <a:rPr lang="pl-PL" u="sng" dirty="0"/>
              <a:t>Jeśli jesteś ofiarą lub świadkiem przestępstwa</a:t>
            </a:r>
            <a:r>
              <a:rPr lang="en-US" u="sng"/>
              <a:t>,</a:t>
            </a:r>
            <a:r>
              <a:rPr lang="pl-PL" u="sng"/>
              <a:t> </a:t>
            </a:r>
            <a:r>
              <a:rPr lang="pl-PL" u="sng" dirty="0"/>
              <a:t>czujesz się zagrożony, natychmiast zawiadom: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0" y="3063876"/>
            <a:ext cx="7924799" cy="2705188"/>
          </a:xfrm>
        </p:spPr>
        <p:txBody>
          <a:bodyPr/>
          <a:lstStyle/>
          <a:p>
            <a:r>
              <a:rPr lang="pl-PL" sz="3200" dirty="0"/>
              <a:t>Michała Jasińskiego</a:t>
            </a:r>
          </a:p>
          <a:p>
            <a:r>
              <a:rPr lang="pl-PL" sz="3200" dirty="0"/>
              <a:t>Pełnomocnika Rektora</a:t>
            </a:r>
            <a:r>
              <a:rPr lang="en-US" sz="3200" dirty="0"/>
              <a:t> </a:t>
            </a:r>
            <a:r>
              <a:rPr lang="pl-PL" sz="3200" dirty="0"/>
              <a:t>ds. Bezpieczeństwa</a:t>
            </a:r>
          </a:p>
          <a:p>
            <a:r>
              <a:rPr lang="pl-PL" sz="3200" dirty="0">
                <a:solidFill>
                  <a:schemeClr val="tx1"/>
                </a:solidFill>
                <a:highlight>
                  <a:srgbClr val="FFFF00"/>
                </a:highlight>
              </a:rPr>
              <a:t>+48 501 556 557</a:t>
            </a:r>
          </a:p>
          <a:p>
            <a:r>
              <a:rPr lang="pl-PL" sz="3200" dirty="0">
                <a:solidFill>
                  <a:schemeClr val="tx1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m.jasinski@vistula.edu.pl</a:t>
            </a:r>
            <a:endParaRPr lang="pl-PL" sz="3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pl-PL" sz="3200" u="sng" dirty="0"/>
              <a:t>Dyżury w pokoju 207:</a:t>
            </a:r>
          </a:p>
          <a:p>
            <a:r>
              <a:rPr lang="pl-PL" sz="3200" dirty="0"/>
              <a:t>poniedziałki i środy 11.00 – 14.00</a:t>
            </a:r>
          </a:p>
          <a:p>
            <a:r>
              <a:rPr lang="pl-PL" sz="3200" dirty="0"/>
              <a:t>lub w innym czasie uprzednio ustalonym telefonicznie bądź mailowo.</a:t>
            </a:r>
          </a:p>
          <a:p>
            <a:r>
              <a:rPr lang="pl-PL" sz="3200" dirty="0"/>
              <a:t>Dyżury odbywają się w warunkach zapewniających poufność, a sposób działania jest każdorazowo ustalany z zainteresowaną osobą.</a:t>
            </a:r>
          </a:p>
          <a:p>
            <a:endParaRPr lang="pl-PL" sz="3200" dirty="0"/>
          </a:p>
        </p:txBody>
      </p:sp>
      <p:sp>
        <p:nvSpPr>
          <p:cNvPr id="4" name="object 4"/>
          <p:cNvSpPr/>
          <p:nvPr/>
        </p:nvSpPr>
        <p:spPr>
          <a:xfrm>
            <a:off x="10973496" y="320675"/>
            <a:ext cx="221554" cy="2895600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82675"/>
            <a:ext cx="5472112" cy="3705744"/>
          </a:xfrm>
        </p:spPr>
        <p:txBody>
          <a:bodyPr/>
          <a:lstStyle/>
          <a:p>
            <a:r>
              <a:rPr lang="pl-PL" dirty="0"/>
              <a:t>Dziękuję za uwagę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600" dirty="0"/>
              <a:t>Michał Jasiński</a:t>
            </a:r>
          </a:p>
          <a:p>
            <a:r>
              <a:rPr lang="pl-PL" sz="3600" dirty="0"/>
              <a:t>Pełnomocnik Rektora</a:t>
            </a:r>
          </a:p>
          <a:p>
            <a:r>
              <a:rPr lang="en-US" sz="3600" dirty="0"/>
              <a:t>d</a:t>
            </a:r>
            <a:r>
              <a:rPr lang="pl-PL" sz="3600" dirty="0"/>
              <a:t>s. Bezpieczeństwa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416508"/>
            <a:ext cx="49738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355850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488</TotalTime>
  <Words>723</Words>
  <Application>Microsoft Office PowerPoint</Application>
  <PresentationFormat>Custom</PresentationFormat>
  <Paragraphs>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91</cp:revision>
  <cp:lastPrinted>2019-07-24T15:13:25Z</cp:lastPrinted>
  <dcterms:created xsi:type="dcterms:W3CDTF">2017-06-12T14:03:54Z</dcterms:created>
  <dcterms:modified xsi:type="dcterms:W3CDTF">2024-01-17T10:14:43Z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